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notesSlides/notesSlide19.xml" ContentType="application/vnd.openxmlformats-officedocument.presentationml.notesSlide+xml"/>
  <Override PartName="/ppt/charts/chart2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73" r:id="rId1"/>
  </p:sldMasterIdLst>
  <p:notesMasterIdLst>
    <p:notesMasterId r:id="rId38"/>
  </p:notesMasterIdLst>
  <p:handoutMasterIdLst>
    <p:handoutMasterId r:id="rId39"/>
  </p:handoutMasterIdLst>
  <p:sldIdLst>
    <p:sldId id="256" r:id="rId2"/>
    <p:sldId id="583" r:id="rId3"/>
    <p:sldId id="555" r:id="rId4"/>
    <p:sldId id="556" r:id="rId5"/>
    <p:sldId id="557" r:id="rId6"/>
    <p:sldId id="539" r:id="rId7"/>
    <p:sldId id="526" r:id="rId8"/>
    <p:sldId id="527" r:id="rId9"/>
    <p:sldId id="554" r:id="rId10"/>
    <p:sldId id="551" r:id="rId11"/>
    <p:sldId id="497" r:id="rId12"/>
    <p:sldId id="498" r:id="rId13"/>
    <p:sldId id="571" r:id="rId14"/>
    <p:sldId id="572" r:id="rId15"/>
    <p:sldId id="573" r:id="rId16"/>
    <p:sldId id="574" r:id="rId17"/>
    <p:sldId id="575" r:id="rId18"/>
    <p:sldId id="576" r:id="rId19"/>
    <p:sldId id="577" r:id="rId20"/>
    <p:sldId id="578" r:id="rId21"/>
    <p:sldId id="579" r:id="rId22"/>
    <p:sldId id="580" r:id="rId23"/>
    <p:sldId id="581" r:id="rId24"/>
    <p:sldId id="565" r:id="rId25"/>
    <p:sldId id="589" r:id="rId26"/>
    <p:sldId id="567" r:id="rId27"/>
    <p:sldId id="590" r:id="rId28"/>
    <p:sldId id="568" r:id="rId29"/>
    <p:sldId id="569" r:id="rId30"/>
    <p:sldId id="560" r:id="rId31"/>
    <p:sldId id="564" r:id="rId32"/>
    <p:sldId id="529" r:id="rId33"/>
    <p:sldId id="588" r:id="rId34"/>
    <p:sldId id="530" r:id="rId35"/>
    <p:sldId id="540" r:id="rId36"/>
    <p:sldId id="541" r:id="rId3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FF7C80"/>
    <a:srgbClr val="323232"/>
    <a:srgbClr val="787878"/>
    <a:srgbClr val="B4B4B4"/>
    <a:srgbClr val="DCDCDC"/>
    <a:srgbClr val="FF0000"/>
    <a:srgbClr val="790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00" autoAdjust="0"/>
    <p:restoredTop sz="89858" autoAdjust="0"/>
  </p:normalViewPr>
  <p:slideViewPr>
    <p:cSldViewPr snapToGrid="0">
      <p:cViewPr varScale="1">
        <p:scale>
          <a:sx n="115" d="100"/>
          <a:sy n="115" d="100"/>
        </p:scale>
        <p:origin x="-104" y="-6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9" d="100"/>
          <a:sy n="109" d="100"/>
        </p:scale>
        <p:origin x="-2144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uck:Documents:Research:Boot%20Camp:Lectures:Figs:Convolution%20Demo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uck:Documents:Research:Boot%20Camp:Lectures:Figs:Convolution%20Demo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555555555555555"/>
          <c:y val="0.0127704303952297"/>
          <c:w val="0.928419045582058"/>
          <c:h val="0.92427315914151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tx2"/>
            </a:solidFill>
            <a:ln w="25400">
              <a:solidFill>
                <a:schemeClr val="tx2"/>
              </a:solidFill>
              <a:prstDash val="solid"/>
            </a:ln>
          </c:spPr>
          <c:invertIfNegative val="0"/>
          <c:cat>
            <c:numRef>
              <c:f>'P3 Jitter'!$B$3:$B$51</c:f>
              <c:numCache>
                <c:formatCode>General</c:formatCode>
                <c:ptCount val="49"/>
                <c:pt idx="0">
                  <c:v>-200.0</c:v>
                </c:pt>
                <c:pt idx="1">
                  <c:v>-175.0</c:v>
                </c:pt>
                <c:pt idx="2">
                  <c:v>-150.0</c:v>
                </c:pt>
                <c:pt idx="3">
                  <c:v>-125.0</c:v>
                </c:pt>
                <c:pt idx="4">
                  <c:v>-100.0</c:v>
                </c:pt>
                <c:pt idx="5">
                  <c:v>-75.0</c:v>
                </c:pt>
                <c:pt idx="6">
                  <c:v>-50.0</c:v>
                </c:pt>
                <c:pt idx="7">
                  <c:v>-25.0</c:v>
                </c:pt>
                <c:pt idx="8">
                  <c:v>0.0</c:v>
                </c:pt>
                <c:pt idx="9">
                  <c:v>25.0</c:v>
                </c:pt>
                <c:pt idx="10">
                  <c:v>50.0</c:v>
                </c:pt>
                <c:pt idx="11">
                  <c:v>75.0</c:v>
                </c:pt>
                <c:pt idx="12">
                  <c:v>100.0</c:v>
                </c:pt>
                <c:pt idx="13">
                  <c:v>125.0</c:v>
                </c:pt>
                <c:pt idx="14">
                  <c:v>150.0</c:v>
                </c:pt>
                <c:pt idx="15">
                  <c:v>175.0</c:v>
                </c:pt>
                <c:pt idx="16">
                  <c:v>200.0</c:v>
                </c:pt>
                <c:pt idx="17">
                  <c:v>225.0</c:v>
                </c:pt>
                <c:pt idx="18">
                  <c:v>250.0</c:v>
                </c:pt>
                <c:pt idx="19">
                  <c:v>275.0</c:v>
                </c:pt>
                <c:pt idx="20">
                  <c:v>300.0</c:v>
                </c:pt>
                <c:pt idx="21">
                  <c:v>325.0</c:v>
                </c:pt>
                <c:pt idx="22">
                  <c:v>350.0</c:v>
                </c:pt>
                <c:pt idx="23">
                  <c:v>375.0</c:v>
                </c:pt>
                <c:pt idx="24">
                  <c:v>400.0</c:v>
                </c:pt>
                <c:pt idx="25">
                  <c:v>425.0</c:v>
                </c:pt>
                <c:pt idx="26">
                  <c:v>450.0</c:v>
                </c:pt>
                <c:pt idx="27">
                  <c:v>475.0</c:v>
                </c:pt>
                <c:pt idx="28">
                  <c:v>500.0</c:v>
                </c:pt>
                <c:pt idx="29">
                  <c:v>525.0</c:v>
                </c:pt>
                <c:pt idx="30">
                  <c:v>550.0</c:v>
                </c:pt>
                <c:pt idx="31">
                  <c:v>575.0</c:v>
                </c:pt>
                <c:pt idx="32">
                  <c:v>600.0</c:v>
                </c:pt>
                <c:pt idx="33">
                  <c:v>625.0</c:v>
                </c:pt>
                <c:pt idx="34">
                  <c:v>650.0</c:v>
                </c:pt>
                <c:pt idx="35">
                  <c:v>675.0</c:v>
                </c:pt>
                <c:pt idx="36">
                  <c:v>700.0</c:v>
                </c:pt>
                <c:pt idx="37">
                  <c:v>725.0</c:v>
                </c:pt>
                <c:pt idx="38">
                  <c:v>750.0</c:v>
                </c:pt>
                <c:pt idx="39">
                  <c:v>775.0</c:v>
                </c:pt>
                <c:pt idx="40">
                  <c:v>800.0</c:v>
                </c:pt>
                <c:pt idx="41">
                  <c:v>825.0</c:v>
                </c:pt>
                <c:pt idx="42">
                  <c:v>850.0</c:v>
                </c:pt>
                <c:pt idx="43">
                  <c:v>875.0</c:v>
                </c:pt>
                <c:pt idx="44">
                  <c:v>900.0</c:v>
                </c:pt>
                <c:pt idx="45">
                  <c:v>925.0</c:v>
                </c:pt>
                <c:pt idx="46">
                  <c:v>950.0</c:v>
                </c:pt>
                <c:pt idx="47">
                  <c:v>975.0</c:v>
                </c:pt>
                <c:pt idx="48">
                  <c:v>1000.0</c:v>
                </c:pt>
              </c:numCache>
            </c:numRef>
          </c:cat>
          <c:val>
            <c:numRef>
              <c:f>'P3 Jitter'!$D$3:$D$51</c:f>
              <c:numCache>
                <c:formatCode>General</c:formatCode>
                <c:ptCount val="49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0.07</c:v>
                </c:pt>
                <c:pt idx="21">
                  <c:v>0.0</c:v>
                </c:pt>
                <c:pt idx="22">
                  <c:v>0.17</c:v>
                </c:pt>
                <c:pt idx="23">
                  <c:v>0.0</c:v>
                </c:pt>
                <c:pt idx="24">
                  <c:v>0.25</c:v>
                </c:pt>
                <c:pt idx="25">
                  <c:v>0.0</c:v>
                </c:pt>
                <c:pt idx="26">
                  <c:v>0.2</c:v>
                </c:pt>
                <c:pt idx="27">
                  <c:v>0.0</c:v>
                </c:pt>
                <c:pt idx="28">
                  <c:v>0.14</c:v>
                </c:pt>
                <c:pt idx="29">
                  <c:v>0.0</c:v>
                </c:pt>
                <c:pt idx="30">
                  <c:v>0.098</c:v>
                </c:pt>
                <c:pt idx="31">
                  <c:v>0.0</c:v>
                </c:pt>
                <c:pt idx="32">
                  <c:v>0.0686</c:v>
                </c:pt>
                <c:pt idx="33">
                  <c:v>0.0</c:v>
                </c:pt>
                <c:pt idx="34">
                  <c:v>0.04802</c:v>
                </c:pt>
                <c:pt idx="35">
                  <c:v>0.0</c:v>
                </c:pt>
                <c:pt idx="36">
                  <c:v>0.033614</c:v>
                </c:pt>
                <c:pt idx="37">
                  <c:v>0.0</c:v>
                </c:pt>
                <c:pt idx="38">
                  <c:v>0.0235298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-2120122136"/>
        <c:axId val="-2119763720"/>
      </c:barChart>
      <c:catAx>
        <c:axId val="-21201221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57150" cap="sq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c:spPr>
        <c:txPr>
          <a:bodyPr rot="0" vert="horz"/>
          <a:lstStyle/>
          <a:p>
            <a:pPr>
              <a:defRPr sz="1600" b="0" i="0" u="none" strike="noStrike" baseline="0">
                <a:solidFill>
                  <a:srgbClr val="000000"/>
                </a:solidFill>
                <a:latin typeface="Verdana"/>
                <a:ea typeface="Verdana"/>
                <a:cs typeface="Verdana"/>
              </a:defRPr>
            </a:pPr>
            <a:endParaRPr lang="en-US"/>
          </a:p>
        </c:txPr>
        <c:crossAx val="-2119763720"/>
        <c:crosses val="autoZero"/>
        <c:auto val="1"/>
        <c:lblAlgn val="ctr"/>
        <c:lblOffset val="100"/>
        <c:tickLblSkip val="8"/>
        <c:tickMarkSkip val="8"/>
        <c:noMultiLvlLbl val="0"/>
      </c:catAx>
      <c:valAx>
        <c:axId val="-2119763720"/>
        <c:scaling>
          <c:orientation val="minMax"/>
          <c:max val="0.6"/>
          <c:min val="0.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 w="57150" cap="sq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c:spPr>
        <c:txPr>
          <a:bodyPr rot="0" vert="horz"/>
          <a:lstStyle/>
          <a:p>
            <a:pPr>
              <a:defRPr sz="1600" b="0" i="0" u="none" strike="noStrike" baseline="0">
                <a:solidFill>
                  <a:srgbClr val="000000"/>
                </a:solidFill>
                <a:latin typeface="Verdana"/>
                <a:ea typeface="Verdana"/>
                <a:cs typeface="Verdana"/>
              </a:defRPr>
            </a:pPr>
            <a:endParaRPr lang="en-US"/>
          </a:p>
        </c:txPr>
        <c:crossAx val="-2120122136"/>
        <c:crosses val="autoZero"/>
        <c:crossBetween val="midCat"/>
        <c:majorUnit val="0.2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rgbClr val="FFFFFF"/>
    </a:solidFill>
    <a:ln w="3175">
      <a:noFill/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Verdana"/>
          <a:ea typeface="Verdana"/>
          <a:cs typeface="Verdana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555555555555555"/>
          <c:y val="0.0127704303952297"/>
          <c:w val="0.928419045582058"/>
          <c:h val="0.924273159141515"/>
        </c:manualLayout>
      </c:layout>
      <c:scatterChart>
        <c:scatterStyle val="smoothMarker"/>
        <c:varyColors val="0"/>
        <c:ser>
          <c:idx val="10"/>
          <c:order val="0"/>
          <c:spPr>
            <a:ln w="50800">
              <a:solidFill>
                <a:srgbClr val="800000"/>
              </a:solidFill>
            </a:ln>
          </c:spPr>
          <c:marker>
            <c:symbol val="none"/>
          </c:marker>
          <c:xVal>
            <c:numRef>
              <c:f>'P3 Jitter'!$B$3:$B$51</c:f>
              <c:numCache>
                <c:formatCode>General</c:formatCode>
                <c:ptCount val="49"/>
                <c:pt idx="0">
                  <c:v>-200.0</c:v>
                </c:pt>
                <c:pt idx="1">
                  <c:v>-175.0</c:v>
                </c:pt>
                <c:pt idx="2">
                  <c:v>-150.0</c:v>
                </c:pt>
                <c:pt idx="3">
                  <c:v>-125.0</c:v>
                </c:pt>
                <c:pt idx="4">
                  <c:v>-100.0</c:v>
                </c:pt>
                <c:pt idx="5">
                  <c:v>-75.0</c:v>
                </c:pt>
                <c:pt idx="6">
                  <c:v>-50.0</c:v>
                </c:pt>
                <c:pt idx="7">
                  <c:v>-25.0</c:v>
                </c:pt>
                <c:pt idx="8">
                  <c:v>0.0</c:v>
                </c:pt>
                <c:pt idx="9">
                  <c:v>25.0</c:v>
                </c:pt>
                <c:pt idx="10">
                  <c:v>50.0</c:v>
                </c:pt>
                <c:pt idx="11">
                  <c:v>75.0</c:v>
                </c:pt>
                <c:pt idx="12">
                  <c:v>100.0</c:v>
                </c:pt>
                <c:pt idx="13">
                  <c:v>125.0</c:v>
                </c:pt>
                <c:pt idx="14">
                  <c:v>150.0</c:v>
                </c:pt>
                <c:pt idx="15">
                  <c:v>175.0</c:v>
                </c:pt>
                <c:pt idx="16">
                  <c:v>200.0</c:v>
                </c:pt>
                <c:pt idx="17">
                  <c:v>225.0</c:v>
                </c:pt>
                <c:pt idx="18">
                  <c:v>250.0</c:v>
                </c:pt>
                <c:pt idx="19">
                  <c:v>275.0</c:v>
                </c:pt>
                <c:pt idx="20">
                  <c:v>300.0</c:v>
                </c:pt>
                <c:pt idx="21">
                  <c:v>325.0</c:v>
                </c:pt>
                <c:pt idx="22">
                  <c:v>350.0</c:v>
                </c:pt>
                <c:pt idx="23">
                  <c:v>375.0</c:v>
                </c:pt>
                <c:pt idx="24">
                  <c:v>400.0</c:v>
                </c:pt>
                <c:pt idx="25">
                  <c:v>425.0</c:v>
                </c:pt>
                <c:pt idx="26">
                  <c:v>450.0</c:v>
                </c:pt>
                <c:pt idx="27">
                  <c:v>475.0</c:v>
                </c:pt>
                <c:pt idx="28">
                  <c:v>500.0</c:v>
                </c:pt>
                <c:pt idx="29">
                  <c:v>525.0</c:v>
                </c:pt>
                <c:pt idx="30">
                  <c:v>550.0</c:v>
                </c:pt>
                <c:pt idx="31">
                  <c:v>575.0</c:v>
                </c:pt>
                <c:pt idx="32">
                  <c:v>600.0</c:v>
                </c:pt>
                <c:pt idx="33">
                  <c:v>625.0</c:v>
                </c:pt>
                <c:pt idx="34">
                  <c:v>650.0</c:v>
                </c:pt>
                <c:pt idx="35">
                  <c:v>675.0</c:v>
                </c:pt>
                <c:pt idx="36">
                  <c:v>700.0</c:v>
                </c:pt>
                <c:pt idx="37">
                  <c:v>725.0</c:v>
                </c:pt>
                <c:pt idx="38">
                  <c:v>750.0</c:v>
                </c:pt>
                <c:pt idx="39">
                  <c:v>775.0</c:v>
                </c:pt>
                <c:pt idx="40">
                  <c:v>800.0</c:v>
                </c:pt>
                <c:pt idx="41">
                  <c:v>825.0</c:v>
                </c:pt>
                <c:pt idx="42">
                  <c:v>850.0</c:v>
                </c:pt>
                <c:pt idx="43">
                  <c:v>875.0</c:v>
                </c:pt>
                <c:pt idx="44">
                  <c:v>900.0</c:v>
                </c:pt>
                <c:pt idx="45">
                  <c:v>925.0</c:v>
                </c:pt>
                <c:pt idx="46">
                  <c:v>950.0</c:v>
                </c:pt>
                <c:pt idx="47">
                  <c:v>975.0</c:v>
                </c:pt>
                <c:pt idx="48">
                  <c:v>1000.0</c:v>
                </c:pt>
              </c:numCache>
            </c:numRef>
          </c:xVal>
          <c:yVal>
            <c:numRef>
              <c:f>'P3 Jitter'!$P$3:$P$51</c:f>
              <c:numCache>
                <c:formatCode>General</c:formatCode>
                <c:ptCount val="49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0.0954915028125262</c:v>
                </c:pt>
                <c:pt idx="21">
                  <c:v>0.345491502812526</c:v>
                </c:pt>
                <c:pt idx="22">
                  <c:v>0.654508497187474</c:v>
                </c:pt>
                <c:pt idx="23">
                  <c:v>0.904508497187474</c:v>
                </c:pt>
                <c:pt idx="24">
                  <c:v>1.0</c:v>
                </c:pt>
                <c:pt idx="25">
                  <c:v>0.904508497187474</c:v>
                </c:pt>
                <c:pt idx="26">
                  <c:v>0.654508497187474</c:v>
                </c:pt>
                <c:pt idx="27">
                  <c:v>0.345491502812526</c:v>
                </c:pt>
                <c:pt idx="28">
                  <c:v>0.0954915028125264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</c:numCache>
            </c:numRef>
          </c:yVal>
          <c:smooth val="1"/>
        </c:ser>
        <c:ser>
          <c:idx val="0"/>
          <c:order val="1"/>
          <c:spPr>
            <a:ln w="57150">
              <a:solidFill>
                <a:srgbClr val="008000"/>
              </a:solidFill>
            </a:ln>
          </c:spPr>
          <c:marker>
            <c:symbol val="none"/>
          </c:marker>
          <c:xVal>
            <c:numRef>
              <c:f>'P3 Jitter'!$B$3:$B$51</c:f>
              <c:numCache>
                <c:formatCode>General</c:formatCode>
                <c:ptCount val="49"/>
                <c:pt idx="0">
                  <c:v>-200.0</c:v>
                </c:pt>
                <c:pt idx="1">
                  <c:v>-175.0</c:v>
                </c:pt>
                <c:pt idx="2">
                  <c:v>-150.0</c:v>
                </c:pt>
                <c:pt idx="3">
                  <c:v>-125.0</c:v>
                </c:pt>
                <c:pt idx="4">
                  <c:v>-100.0</c:v>
                </c:pt>
                <c:pt idx="5">
                  <c:v>-75.0</c:v>
                </c:pt>
                <c:pt idx="6">
                  <c:v>-50.0</c:v>
                </c:pt>
                <c:pt idx="7">
                  <c:v>-25.0</c:v>
                </c:pt>
                <c:pt idx="8">
                  <c:v>0.0</c:v>
                </c:pt>
                <c:pt idx="9">
                  <c:v>25.0</c:v>
                </c:pt>
                <c:pt idx="10">
                  <c:v>50.0</c:v>
                </c:pt>
                <c:pt idx="11">
                  <c:v>75.0</c:v>
                </c:pt>
                <c:pt idx="12">
                  <c:v>100.0</c:v>
                </c:pt>
                <c:pt idx="13">
                  <c:v>125.0</c:v>
                </c:pt>
                <c:pt idx="14">
                  <c:v>150.0</c:v>
                </c:pt>
                <c:pt idx="15">
                  <c:v>175.0</c:v>
                </c:pt>
                <c:pt idx="16">
                  <c:v>200.0</c:v>
                </c:pt>
                <c:pt idx="17">
                  <c:v>225.0</c:v>
                </c:pt>
                <c:pt idx="18">
                  <c:v>250.0</c:v>
                </c:pt>
                <c:pt idx="19">
                  <c:v>275.0</c:v>
                </c:pt>
                <c:pt idx="20">
                  <c:v>300.0</c:v>
                </c:pt>
                <c:pt idx="21">
                  <c:v>325.0</c:v>
                </c:pt>
                <c:pt idx="22">
                  <c:v>350.0</c:v>
                </c:pt>
                <c:pt idx="23">
                  <c:v>375.0</c:v>
                </c:pt>
                <c:pt idx="24">
                  <c:v>400.0</c:v>
                </c:pt>
                <c:pt idx="25">
                  <c:v>425.0</c:v>
                </c:pt>
                <c:pt idx="26">
                  <c:v>450.0</c:v>
                </c:pt>
                <c:pt idx="27">
                  <c:v>475.0</c:v>
                </c:pt>
                <c:pt idx="28">
                  <c:v>500.0</c:v>
                </c:pt>
                <c:pt idx="29">
                  <c:v>525.0</c:v>
                </c:pt>
                <c:pt idx="30">
                  <c:v>550.0</c:v>
                </c:pt>
                <c:pt idx="31">
                  <c:v>575.0</c:v>
                </c:pt>
                <c:pt idx="32">
                  <c:v>600.0</c:v>
                </c:pt>
                <c:pt idx="33">
                  <c:v>625.0</c:v>
                </c:pt>
                <c:pt idx="34">
                  <c:v>650.0</c:v>
                </c:pt>
                <c:pt idx="35">
                  <c:v>675.0</c:v>
                </c:pt>
                <c:pt idx="36">
                  <c:v>700.0</c:v>
                </c:pt>
                <c:pt idx="37">
                  <c:v>725.0</c:v>
                </c:pt>
                <c:pt idx="38">
                  <c:v>750.0</c:v>
                </c:pt>
                <c:pt idx="39">
                  <c:v>775.0</c:v>
                </c:pt>
                <c:pt idx="40">
                  <c:v>800.0</c:v>
                </c:pt>
                <c:pt idx="41">
                  <c:v>825.0</c:v>
                </c:pt>
                <c:pt idx="42">
                  <c:v>850.0</c:v>
                </c:pt>
                <c:pt idx="43">
                  <c:v>875.0</c:v>
                </c:pt>
                <c:pt idx="44">
                  <c:v>900.0</c:v>
                </c:pt>
                <c:pt idx="45">
                  <c:v>925.0</c:v>
                </c:pt>
                <c:pt idx="46">
                  <c:v>950.0</c:v>
                </c:pt>
                <c:pt idx="47">
                  <c:v>975.0</c:v>
                </c:pt>
                <c:pt idx="48">
                  <c:v>1000.0</c:v>
                </c:pt>
              </c:numCache>
            </c:numRef>
          </c:xVal>
          <c:yVal>
            <c:numRef>
              <c:f>'P3 Jitter'!$Q$3:$Q$51</c:f>
              <c:numCache>
                <c:formatCode>General</c:formatCode>
                <c:ptCount val="49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0.0954915028125262</c:v>
                </c:pt>
                <c:pt idx="25">
                  <c:v>0.345491502812526</c:v>
                </c:pt>
                <c:pt idx="26">
                  <c:v>0.654508497187474</c:v>
                </c:pt>
                <c:pt idx="27">
                  <c:v>0.904508497187474</c:v>
                </c:pt>
                <c:pt idx="28">
                  <c:v>1.0</c:v>
                </c:pt>
                <c:pt idx="29">
                  <c:v>0.904508497187474</c:v>
                </c:pt>
                <c:pt idx="30">
                  <c:v>0.654508497187474</c:v>
                </c:pt>
                <c:pt idx="31">
                  <c:v>0.345491502812526</c:v>
                </c:pt>
                <c:pt idx="32">
                  <c:v>0.0954915028125264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0364120"/>
        <c:axId val="-2116778376"/>
      </c:scatterChart>
      <c:valAx>
        <c:axId val="2110364120"/>
        <c:scaling>
          <c:orientation val="minMax"/>
          <c:max val="1000.0"/>
          <c:min val="-200.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57150" cap="sq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c:spPr>
        <c:txPr>
          <a:bodyPr rot="0" vert="horz"/>
          <a:lstStyle/>
          <a:p>
            <a:pPr>
              <a:defRPr sz="1600" b="0" i="0" u="none" strike="noStrike" baseline="0">
                <a:solidFill>
                  <a:srgbClr val="000000"/>
                </a:solidFill>
                <a:latin typeface="Verdana"/>
                <a:ea typeface="Verdana"/>
                <a:cs typeface="Verdana"/>
              </a:defRPr>
            </a:pPr>
            <a:endParaRPr lang="en-US"/>
          </a:p>
        </c:txPr>
        <c:crossAx val="-2116778376"/>
        <c:crosses val="autoZero"/>
        <c:crossBetween val="midCat"/>
      </c:valAx>
      <c:valAx>
        <c:axId val="-2116778376"/>
        <c:scaling>
          <c:orientation val="minMax"/>
          <c:max val="1.0"/>
          <c:min val="0.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 w="57150" cap="sq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c:spPr>
        <c:txPr>
          <a:bodyPr rot="0" vert="horz"/>
          <a:lstStyle/>
          <a:p>
            <a:pPr>
              <a:defRPr sz="1600" b="0" i="0" u="none" strike="noStrike" baseline="0">
                <a:solidFill>
                  <a:srgbClr val="000000"/>
                </a:solidFill>
                <a:latin typeface="Verdana"/>
                <a:ea typeface="Verdana"/>
                <a:cs typeface="Verdana"/>
              </a:defRPr>
            </a:pPr>
            <a:endParaRPr lang="en-US"/>
          </a:p>
        </c:txPr>
        <c:crossAx val="2110364120"/>
        <c:crossesAt val="-200.0"/>
        <c:crossBetween val="midCat"/>
        <c:majorUnit val="0.2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rgbClr val="FFFFFF"/>
    </a:solidFill>
    <a:ln w="3175">
      <a:noFill/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Verdana"/>
          <a:ea typeface="Verdana"/>
          <a:cs typeface="Verdana"/>
        </a:defRPr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Times" pitchFamily="-112" charset="0"/>
              </a:defRPr>
            </a:lvl1pPr>
          </a:lstStyle>
          <a:p>
            <a:endParaRPr lang="en-US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-112" charset="0"/>
              </a:defRPr>
            </a:lvl1pPr>
          </a:lstStyle>
          <a:p>
            <a:endParaRPr lang="en-US"/>
          </a:p>
        </p:txBody>
      </p:sp>
      <p:sp>
        <p:nvSpPr>
          <p:cNvPr id="368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Times" pitchFamily="-112" charset="0"/>
              </a:defRPr>
            </a:lvl1pPr>
          </a:lstStyle>
          <a:p>
            <a:fld id="{F3B8F5AD-D91B-BD4E-99A4-51DB02FB3374}" type="slidenum">
              <a:rPr lang="en-US"/>
              <a:pPr/>
              <a:t>‹#›</a:t>
            </a:fld>
            <a:endParaRPr lang="en-US" sz="1200"/>
          </a:p>
        </p:txBody>
      </p:sp>
      <p:sp>
        <p:nvSpPr>
          <p:cNvPr id="36870" name="Rectangle 6"/>
          <p:cNvSpPr>
            <a:spLocks noGrp="1" noChangeArrowheads="1"/>
          </p:cNvSpPr>
          <p:nvPr/>
        </p:nvSpPr>
        <p:spPr bwMode="auto">
          <a:xfrm>
            <a:off x="0" y="8683625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anchor="b">
            <a:prstTxWarp prst="textNoShape">
              <a:avLst/>
            </a:prstTxWarp>
          </a:bodyPr>
          <a:lstStyle/>
          <a:p>
            <a:r>
              <a:rPr lang="en-US" sz="1000">
                <a:latin typeface="Times" pitchFamily="-112" charset="0"/>
                <a:ea typeface="ＭＳ Ｐゴシック" pitchFamily="-112" charset="-128"/>
                <a:cs typeface="ＭＳ Ｐゴシック" pitchFamily="-112" charset="-128"/>
              </a:rPr>
              <a:t>ERP Boot Camp</a:t>
            </a:r>
          </a:p>
          <a:p>
            <a:r>
              <a:rPr lang="en-US" sz="1000">
                <a:latin typeface="Times" pitchFamily="-112" charset="0"/>
                <a:ea typeface="ＭＳ Ｐゴシック" pitchFamily="-112" charset="-128"/>
                <a:cs typeface="ＭＳ Ｐゴシック" pitchFamily="-112" charset="-128"/>
              </a:rPr>
              <a:t>© S. J. Luck, All rights reserved</a:t>
            </a:r>
            <a:endParaRPr lang="en-US" sz="1200">
              <a:latin typeface="Times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59770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-112" charset="0"/>
              </a:defRPr>
            </a:lvl1pPr>
          </a:lstStyle>
          <a:p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-112" charset="0"/>
              </a:defRPr>
            </a:lvl1pPr>
          </a:lstStyle>
          <a:p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-112" charset="0"/>
              </a:defRPr>
            </a:lvl1pPr>
          </a:lstStyle>
          <a:p>
            <a:endParaRPr lang="en-US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-112" charset="0"/>
              </a:defRPr>
            </a:lvl1pPr>
          </a:lstStyle>
          <a:p>
            <a:fld id="{EBF821E3-74E5-1E4A-B8AF-5C045CDB35A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0629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3083A7-5CBE-A04B-9A79-C4B4F65B525E}" type="slidenum">
              <a:rPr lang="en-US"/>
              <a:pPr/>
              <a:t>1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B72428-A855-324D-B8F0-4F440BD12D2C}" type="slidenum">
              <a:rPr lang="en-US"/>
              <a:pPr/>
              <a:t>10</a:t>
            </a:fld>
            <a:endParaRPr lang="en-US"/>
          </a:p>
        </p:txBody>
      </p:sp>
      <p:sp>
        <p:nvSpPr>
          <p:cNvPr id="97280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28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pitchFamily="18" charset="0"/>
              </a:rPr>
              <a:t>Adapted</a:t>
            </a:r>
            <a:r>
              <a:rPr lang="en-US" baseline="0" dirty="0" smtClean="0">
                <a:latin typeface="Times New Roman" pitchFamily="18" charset="0"/>
              </a:rPr>
              <a:t> from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Kappenman, E. S., &amp; Luck, S. J. </a:t>
            </a:r>
            <a:r>
              <a:rPr lang="en-US" sz="1200" kern="120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(2012).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ERP components: The ups and downs of brainwave recordings. In S. J. Luck &amp; E. S. Kappenman (Eds.), Oxford Handbook of ERP Components. New York: Oxford University Press.  Copyright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 2010 by Emily S. Kappenman; all rights reserved. </a:t>
            </a:r>
            <a:r>
              <a:rPr lang="en-US" baseline="0" dirty="0" smtClean="0"/>
              <a:t>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</a:t>
            </a:r>
            <a:r>
              <a:rPr lang="en-US" dirty="0" err="1" smtClean="0"/>
              <a:t>holder(s</a:t>
            </a:r>
            <a:r>
              <a:rPr lang="en-US" dirty="0" smtClean="0"/>
              <a:t>) for any other use.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353CCB-B125-824D-AB7F-ED4C80491BA4}" type="slidenum">
              <a:rPr lang="en-US"/>
              <a:pPr/>
              <a:t>11</a:t>
            </a:fld>
            <a:endParaRPr lang="en-US"/>
          </a:p>
        </p:txBody>
      </p:sp>
      <p:sp>
        <p:nvSpPr>
          <p:cNvPr id="90931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9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</a:t>
            </a:r>
            <a:r>
              <a:rPr lang="en-US" dirty="0" err="1" smtClean="0"/>
              <a:t>holder(s</a:t>
            </a:r>
            <a:r>
              <a:rPr lang="en-US" dirty="0" smtClean="0"/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5287CD-FECA-264E-AFEE-95516110BAF8}" type="slidenum">
              <a:rPr lang="en-US"/>
              <a:pPr/>
              <a:t>12</a:t>
            </a:fld>
            <a:endParaRPr lang="en-US"/>
          </a:p>
        </p:txBody>
      </p:sp>
      <p:sp>
        <p:nvSpPr>
          <p:cNvPr id="9113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</a:t>
            </a:r>
            <a:r>
              <a:rPr lang="en-US" dirty="0" err="1" smtClean="0"/>
              <a:t>holder(s</a:t>
            </a:r>
            <a:r>
              <a:rPr lang="en-US" dirty="0" smtClean="0"/>
              <a:t>) for any other use.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D5B576-45FD-724B-B37E-8770B52EE996}" type="slidenum">
              <a:rPr lang="en-US"/>
              <a:pPr/>
              <a:t>13</a:t>
            </a:fld>
            <a:endParaRPr lang="en-US"/>
          </a:p>
        </p:txBody>
      </p:sp>
      <p:sp>
        <p:nvSpPr>
          <p:cNvPr id="9175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7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holder(s)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5CDE32-5B1B-544A-B119-DDACDB319E76}" type="slidenum">
              <a:rPr lang="en-US"/>
              <a:pPr/>
              <a:t>14</a:t>
            </a:fld>
            <a:endParaRPr lang="en-US"/>
          </a:p>
        </p:txBody>
      </p:sp>
      <p:sp>
        <p:nvSpPr>
          <p:cNvPr id="91955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95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holder(s)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D63A56-978B-3D4E-8634-F1DB91912196}" type="slidenum">
              <a:rPr lang="en-US"/>
              <a:pPr/>
              <a:t>15</a:t>
            </a:fld>
            <a:endParaRPr lang="en-US"/>
          </a:p>
        </p:txBody>
      </p:sp>
      <p:sp>
        <p:nvSpPr>
          <p:cNvPr id="9943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43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holder(s)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5287CD-FECA-264E-AFEE-95516110BAF8}" type="slidenum">
              <a:rPr lang="en-US"/>
              <a:pPr/>
              <a:t>16</a:t>
            </a:fld>
            <a:endParaRPr lang="en-US"/>
          </a:p>
        </p:txBody>
      </p:sp>
      <p:sp>
        <p:nvSpPr>
          <p:cNvPr id="9113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5287CD-FECA-264E-AFEE-95516110BAF8}" type="slidenum">
              <a:rPr lang="en-US"/>
              <a:pPr/>
              <a:t>17</a:t>
            </a:fld>
            <a:endParaRPr lang="en-US"/>
          </a:p>
        </p:txBody>
      </p:sp>
      <p:sp>
        <p:nvSpPr>
          <p:cNvPr id="9113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5287CD-FECA-264E-AFEE-95516110BAF8}" type="slidenum">
              <a:rPr lang="en-US"/>
              <a:pPr/>
              <a:t>18</a:t>
            </a:fld>
            <a:endParaRPr lang="en-US"/>
          </a:p>
        </p:txBody>
      </p:sp>
      <p:sp>
        <p:nvSpPr>
          <p:cNvPr id="9113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5287CD-FECA-264E-AFEE-95516110BAF8}" type="slidenum">
              <a:rPr lang="en-US"/>
              <a:pPr/>
              <a:t>19</a:t>
            </a:fld>
            <a:endParaRPr lang="en-US"/>
          </a:p>
        </p:txBody>
      </p:sp>
      <p:sp>
        <p:nvSpPr>
          <p:cNvPr id="9113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DA5AEE-A5DD-3048-A32B-C21CF71DB9D5}" type="slidenum">
              <a:rPr lang="en-US"/>
              <a:pPr/>
              <a:t>2</a:t>
            </a:fld>
            <a:endParaRPr lang="en-US"/>
          </a:p>
        </p:txBody>
      </p:sp>
      <p:sp>
        <p:nvSpPr>
          <p:cNvPr id="8007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holder(s)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5287CD-FECA-264E-AFEE-95516110BAF8}" type="slidenum">
              <a:rPr lang="en-US"/>
              <a:pPr/>
              <a:t>20</a:t>
            </a:fld>
            <a:endParaRPr lang="en-US"/>
          </a:p>
        </p:txBody>
      </p:sp>
      <p:sp>
        <p:nvSpPr>
          <p:cNvPr id="9113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5287CD-FECA-264E-AFEE-95516110BAF8}" type="slidenum">
              <a:rPr lang="en-US"/>
              <a:pPr/>
              <a:t>21</a:t>
            </a:fld>
            <a:endParaRPr lang="en-US"/>
          </a:p>
        </p:txBody>
      </p:sp>
      <p:sp>
        <p:nvSpPr>
          <p:cNvPr id="9113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5287CD-FECA-264E-AFEE-95516110BAF8}" type="slidenum">
              <a:rPr lang="en-US"/>
              <a:pPr/>
              <a:t>22</a:t>
            </a:fld>
            <a:endParaRPr lang="en-US"/>
          </a:p>
        </p:txBody>
      </p:sp>
      <p:sp>
        <p:nvSpPr>
          <p:cNvPr id="9113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5287CD-FECA-264E-AFEE-95516110BAF8}" type="slidenum">
              <a:rPr lang="en-US"/>
              <a:pPr/>
              <a:t>23</a:t>
            </a:fld>
            <a:endParaRPr lang="en-US"/>
          </a:p>
        </p:txBody>
      </p:sp>
      <p:sp>
        <p:nvSpPr>
          <p:cNvPr id="9113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60E12A-C769-014A-9896-7AD321509002}" type="slidenum">
              <a:rPr lang="en-US"/>
              <a:pPr/>
              <a:t>24</a:t>
            </a:fld>
            <a:endParaRPr lang="en-US"/>
          </a:p>
        </p:txBody>
      </p:sp>
      <p:sp>
        <p:nvSpPr>
          <p:cNvPr id="9256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5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 smtClean="0">
                <a:latin typeface="Times New Roman" pitchFamily="21" charset="0"/>
              </a:rPr>
              <a:t>Fig 4.5 of </a:t>
            </a:r>
            <a:r>
              <a:rPr lang="en-US" dirty="0" smtClean="0">
                <a:latin typeface="Arial" pitchFamily="21" charset="0"/>
              </a:rPr>
              <a:t>Luck, Steven J. (2005). An introduction to the Event-Related Potential Technique. Cambridge, MA: MIT Press.© MIT Press. </a:t>
            </a:r>
            <a:r>
              <a:rPr lang="en-US" dirty="0" smtClean="0">
                <a:latin typeface="Geneva" pitchFamily="21" charset="0"/>
              </a:rPr>
              <a:t>This material may be used for nonprofit research and education purposes only, and it may not be reprinted or distributed in any form including print and electronic forms.</a:t>
            </a:r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381D4B-61FF-374E-9E4F-D009C535B494}" type="slidenum">
              <a:rPr lang="en-US"/>
              <a:pPr/>
              <a:t>25</a:t>
            </a:fld>
            <a:endParaRPr lang="en-US"/>
          </a:p>
        </p:txBody>
      </p:sp>
      <p:sp>
        <p:nvSpPr>
          <p:cNvPr id="10240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pitchFamily="18" charset="0"/>
              </a:rPr>
              <a:t>Adapted from Figure 11.5 from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Luck, S.J. (2014). An Introduction to the Event-Related Potential Technique, Second Edition. Cambridge, MA: MIT Press</a:t>
            </a:r>
            <a:r>
              <a:rPr lang="en-US" dirty="0" smtClean="0">
                <a:latin typeface="Arial" pitchFamily="18" charset="0"/>
              </a:rPr>
              <a:t>. © MIT Press.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rial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Geneva" pitchFamily="18" charset="0"/>
              </a:rPr>
              <a:t>This material may be used for nonprofit research and education purposes only, and it may not be reprinted or distributed in any form including print and electronic forms.</a:t>
            </a:r>
            <a:endParaRPr lang="en-US" dirty="0" smtClean="0">
              <a:latin typeface="Geneva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60E12A-C769-014A-9896-7AD321509002}" type="slidenum">
              <a:rPr lang="en-US"/>
              <a:pPr/>
              <a:t>26</a:t>
            </a:fld>
            <a:endParaRPr lang="en-US"/>
          </a:p>
        </p:txBody>
      </p:sp>
      <p:sp>
        <p:nvSpPr>
          <p:cNvPr id="9256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5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 smtClean="0">
                <a:latin typeface="Times New Roman" pitchFamily="21" charset="0"/>
              </a:rPr>
              <a:t>Fig 4.5 of </a:t>
            </a:r>
            <a:r>
              <a:rPr lang="en-US" dirty="0" smtClean="0">
                <a:latin typeface="Arial" pitchFamily="21" charset="0"/>
              </a:rPr>
              <a:t>Luck, Steven J. (2005). An introduction to the Event-Related Potential Technique. Cambridge, MA: MIT Press.© MIT Press. </a:t>
            </a:r>
            <a:r>
              <a:rPr lang="en-US" dirty="0" smtClean="0">
                <a:latin typeface="Geneva" pitchFamily="21" charset="0"/>
              </a:rPr>
              <a:t>This material may be used for nonprofit research and education purposes only, and it may not be reprinted or distributed in any form including print and electronic forms.</a:t>
            </a:r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381D4B-61FF-374E-9E4F-D009C535B494}" type="slidenum">
              <a:rPr lang="en-US"/>
              <a:pPr/>
              <a:t>27</a:t>
            </a:fld>
            <a:endParaRPr lang="en-US"/>
          </a:p>
        </p:txBody>
      </p:sp>
      <p:sp>
        <p:nvSpPr>
          <p:cNvPr id="10240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pitchFamily="18" charset="0"/>
              </a:rPr>
              <a:t>Adapted from Figure 11.6 in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Luck, S.J. (2014). An Introduction to the Event-Related Potential Technique, Second Edition. Cambridge, MA: MIT Press</a:t>
            </a:r>
            <a:r>
              <a:rPr lang="en-US" dirty="0" smtClean="0">
                <a:latin typeface="Arial" pitchFamily="18" charset="0"/>
              </a:rPr>
              <a:t>. © MIT Press.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rial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Geneva" pitchFamily="18" charset="0"/>
              </a:rPr>
              <a:t>This material may be used for nonprofit research and education purposes only, and it may not be reprinted or distributed in any form including print and electronic forms.</a:t>
            </a:r>
            <a:endParaRPr lang="en-US" dirty="0" smtClean="0">
              <a:latin typeface="Geneva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60E12A-C769-014A-9896-7AD321509002}" type="slidenum">
              <a:rPr lang="en-US"/>
              <a:pPr/>
              <a:t>28</a:t>
            </a:fld>
            <a:endParaRPr lang="en-US"/>
          </a:p>
        </p:txBody>
      </p:sp>
      <p:sp>
        <p:nvSpPr>
          <p:cNvPr id="9256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5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pitchFamily="18" charset="0"/>
              </a:rPr>
              <a:t>Adapted from Figure 11.7 from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Luck, S.J. (2014). An Introduction to the Event-Related Potential Technique, Second Edition. Cambridge, MA: MIT Press</a:t>
            </a:r>
            <a:r>
              <a:rPr lang="en-US" dirty="0" smtClean="0">
                <a:latin typeface="Arial" pitchFamily="18" charset="0"/>
              </a:rPr>
              <a:t>. © MIT Press.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rial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Geneva" pitchFamily="18" charset="0"/>
              </a:rPr>
              <a:t>This material may be used for nonprofit research and education purposes only, and it may not be reprinted or distributed in any form including print and electronic forms.</a:t>
            </a:r>
            <a:endParaRPr lang="en-US" dirty="0" smtClean="0">
              <a:latin typeface="Geneva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60E12A-C769-014A-9896-7AD321509002}" type="slidenum">
              <a:rPr lang="en-US"/>
              <a:pPr/>
              <a:t>29</a:t>
            </a:fld>
            <a:endParaRPr lang="en-US"/>
          </a:p>
        </p:txBody>
      </p:sp>
      <p:sp>
        <p:nvSpPr>
          <p:cNvPr id="9256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5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pitchFamily="18" charset="0"/>
              </a:rPr>
              <a:t>Adapted from Figure 11.7 from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Luck, S.J. (2014). An Introduction to the Event-Related Potential Technique, Second Edition. Cambridge, MA: MIT Press</a:t>
            </a:r>
            <a:r>
              <a:rPr lang="en-US" dirty="0" smtClean="0">
                <a:latin typeface="Arial" pitchFamily="18" charset="0"/>
              </a:rPr>
              <a:t>. © MIT Press.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rial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Geneva" pitchFamily="18" charset="0"/>
              </a:rPr>
              <a:t>This material may be used for nonprofit research and education purposes only, and it may not be reprinted or distributed in any form including print and electronic forms.</a:t>
            </a:r>
            <a:endParaRPr lang="en-US" dirty="0" smtClean="0">
              <a:latin typeface="Geneva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DA5AEE-A5DD-3048-A32B-C21CF71DB9D5}" type="slidenum">
              <a:rPr lang="en-US"/>
              <a:pPr/>
              <a:t>3</a:t>
            </a:fld>
            <a:endParaRPr lang="en-US"/>
          </a:p>
        </p:txBody>
      </p:sp>
      <p:sp>
        <p:nvSpPr>
          <p:cNvPr id="8007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holder(s)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16D070-75FB-844B-9EBD-8A49F9D35005}" type="slidenum">
              <a:rPr lang="en-US"/>
              <a:pPr/>
              <a:t>30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dirty="0" smtClean="0"/>
              <a:t>Figure 1 from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Kutas, M., &amp; Hillyard, S. A. (1980). Reading senseless sentences: Brain potentials reflect semantic incongruity. Science, 207, 203-205.</a:t>
            </a:r>
            <a:r>
              <a:rPr lang="en-US" sz="1200" b="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 Reproduced with permission of AMERICAN ASSOCIATION FOR THE ADVANCEMENT OF SCIENCE. </a:t>
            </a:r>
            <a:endParaRPr lang="en-US" b="0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16D070-75FB-844B-9EBD-8A49F9D35005}" type="slidenum">
              <a:rPr lang="en-US"/>
              <a:pPr/>
              <a:t>31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pitchFamily="18" charset="0"/>
              </a:rPr>
              <a:t>Adapted from Figure 11.4 in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Luck, S.J. (2014). An Introduction to the Event-Related Potential Technique, Second Edition. Cambridge, MA: MIT Press</a:t>
            </a:r>
            <a:r>
              <a:rPr lang="en-US" dirty="0" smtClean="0">
                <a:latin typeface="Arial" pitchFamily="18" charset="0"/>
              </a:rPr>
              <a:t>. © MIT Press.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rial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Geneva" pitchFamily="18" charset="0"/>
              </a:rPr>
              <a:t>This material may be used for nonprofit research and education purposes only, and it may not be reprinted or distributed in any form including print and electronic forms.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60E12A-C769-014A-9896-7AD321509002}" type="slidenum">
              <a:rPr lang="en-US"/>
              <a:pPr/>
              <a:t>32</a:t>
            </a:fld>
            <a:endParaRPr lang="en-US"/>
          </a:p>
        </p:txBody>
      </p:sp>
      <p:sp>
        <p:nvSpPr>
          <p:cNvPr id="9256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5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60E12A-C769-014A-9896-7AD321509002}" type="slidenum">
              <a:rPr lang="en-US"/>
              <a:pPr/>
              <a:t>33</a:t>
            </a:fld>
            <a:endParaRPr lang="en-US"/>
          </a:p>
        </p:txBody>
      </p:sp>
      <p:sp>
        <p:nvSpPr>
          <p:cNvPr id="9256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5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60E12A-C769-014A-9896-7AD321509002}" type="slidenum">
              <a:rPr lang="en-US"/>
              <a:pPr/>
              <a:t>34</a:t>
            </a:fld>
            <a:endParaRPr lang="en-US"/>
          </a:p>
        </p:txBody>
      </p:sp>
      <p:sp>
        <p:nvSpPr>
          <p:cNvPr id="9256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5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Left portion reprinted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 from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Battista 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Azzena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, G., Conti, G., 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Santarelli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, R., 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Ottaviani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, F., 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Paludetti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, G., &amp; 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Maurizi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, M. (1995). Generation of human auditory steady-state responses (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SSRs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). I: Stimulus rate effects. Hearing Research, 83, 1-8, copyright 1995, with permission from Elsevier</a:t>
            </a:r>
          </a:p>
          <a:p>
            <a:endParaRPr lang="en-US" sz="1200" kern="1200" dirty="0" smtClean="0">
              <a:solidFill>
                <a:schemeClr val="tx1"/>
              </a:solidFill>
              <a:latin typeface="Times New Roman" pitchFamily="-112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Right portion reprinted from 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Galambos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, R., 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Makeig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, S., &amp; 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Talmachoff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, P. J. (1981). A 40-Hz auditory potential recorded from the human scalp. Proceedings of the National Academy of Sciences, 78, 2643-2647,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 with permission of S.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Makeig</a:t>
            </a:r>
            <a:r>
              <a:rPr lang="en-US" sz="1200" kern="1200" baseline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.</a:t>
            </a:r>
            <a:endParaRPr lang="en-US" sz="1200" kern="1200" smtClean="0">
              <a:solidFill>
                <a:schemeClr val="tx1"/>
              </a:solidFill>
              <a:latin typeface="Times New Roman" pitchFamily="-112" charset="0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Times New Roman" pitchFamily="-112" charset="0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Other content: 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9282A3-ED85-1445-BBB3-82EF09F72F88}" type="slidenum">
              <a:rPr lang="en-US"/>
              <a:pPr/>
              <a:t>35</a:t>
            </a:fld>
            <a:endParaRPr lang="en-US"/>
          </a:p>
        </p:txBody>
      </p:sp>
      <p:sp>
        <p:nvSpPr>
          <p:cNvPr id="9134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3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holder(s)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0202D9-EB51-8249-A437-6E7EC88B6BA5}" type="slidenum">
              <a:rPr lang="en-US"/>
              <a:pPr/>
              <a:t>36</a:t>
            </a:fld>
            <a:endParaRPr lang="en-US"/>
          </a:p>
        </p:txBody>
      </p:sp>
      <p:sp>
        <p:nvSpPr>
          <p:cNvPr id="9154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5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pitchFamily="21" charset="0"/>
              </a:rPr>
              <a:t>Figure 7 reprinted from Johnson, </a:t>
            </a:r>
            <a:r>
              <a:rPr lang="en-US" dirty="0" err="1" smtClean="0">
                <a:latin typeface="Times New Roman" pitchFamily="21" charset="0"/>
              </a:rPr>
              <a:t>Pfefferbaum</a:t>
            </a:r>
            <a:r>
              <a:rPr lang="en-US" dirty="0" smtClean="0">
                <a:latin typeface="Times New Roman" pitchFamily="21" charset="0"/>
              </a:rPr>
              <a:t>, &amp; </a:t>
            </a:r>
            <a:r>
              <a:rPr lang="en-US" dirty="0" err="1" smtClean="0">
                <a:latin typeface="Times New Roman" pitchFamily="21" charset="0"/>
              </a:rPr>
              <a:t>Kopell</a:t>
            </a:r>
            <a:r>
              <a:rPr lang="en-US" dirty="0" smtClean="0">
                <a:latin typeface="Times New Roman" pitchFamily="21" charset="0"/>
              </a:rPr>
              <a:t> (1985) P300 and Long-Term Memory: Latency Predicts Recognition Performance. Psychophysiology 22,5 497-507, with permission from Blackwell Publishing. © Blackwell Publishing. </a:t>
            </a:r>
            <a:r>
              <a:rPr lang="en-US" dirty="0" smtClean="0">
                <a:latin typeface="Geneva" pitchFamily="21" charset="0"/>
              </a:rPr>
              <a:t>This material may be used for nonprofit research and education purposes only, and it may not be reprinted or distributed in any form including print and electronic forms.</a:t>
            </a:r>
            <a:endParaRPr lang="en-US" dirty="0" smtClean="0">
              <a:latin typeface="Times New Roman" pitchFamily="21" charset="0"/>
            </a:endParaRP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DA5AEE-A5DD-3048-A32B-C21CF71DB9D5}" type="slidenum">
              <a:rPr lang="en-US"/>
              <a:pPr/>
              <a:t>4</a:t>
            </a:fld>
            <a:endParaRPr lang="en-US"/>
          </a:p>
        </p:txBody>
      </p:sp>
      <p:sp>
        <p:nvSpPr>
          <p:cNvPr id="8007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holder(s)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DA5AEE-A5DD-3048-A32B-C21CF71DB9D5}" type="slidenum">
              <a:rPr lang="en-US"/>
              <a:pPr/>
              <a:t>5</a:t>
            </a:fld>
            <a:endParaRPr lang="en-US"/>
          </a:p>
        </p:txBody>
      </p:sp>
      <p:sp>
        <p:nvSpPr>
          <p:cNvPr id="8007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holder(s)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0BEA99-0868-954C-91F2-662E68F6E2AD}" type="slidenum">
              <a:rPr lang="en-US"/>
              <a:pPr/>
              <a:t>6</a:t>
            </a:fld>
            <a:endParaRPr lang="en-US"/>
          </a:p>
        </p:txBody>
      </p:sp>
      <p:sp>
        <p:nvSpPr>
          <p:cNvPr id="90521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5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pitchFamily="18" charset="0"/>
              </a:rPr>
              <a:t>Figure 4.1 </a:t>
            </a:r>
            <a:r>
              <a:rPr lang="en-US" dirty="0" smtClean="0">
                <a:latin typeface="Arial" pitchFamily="18" charset="0"/>
              </a:rPr>
              <a:t>from</a:t>
            </a:r>
            <a:r>
              <a:rPr lang="en-US" baseline="0" dirty="0" smtClean="0"/>
              <a:t> Luck, S. J., An Introduction to the Event-Related Potential Technique. </a:t>
            </a:r>
            <a:r>
              <a:rPr lang="en-US" dirty="0" smtClean="0">
                <a:latin typeface="Geneva" pitchFamily="18" charset="0"/>
              </a:rPr>
              <a:t>Cambridge, MA: MIT Press. © MIT Press.  This material may be used for nonprofit research and education purposes only, and it may not be reprinted or distributed in any form including print and electronic forms.</a:t>
            </a: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Other content: 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</a:t>
            </a:r>
            <a:r>
              <a:rPr lang="en-US" dirty="0" err="1" smtClean="0"/>
              <a:t>holder(s</a:t>
            </a:r>
            <a:r>
              <a:rPr lang="en-US" dirty="0" smtClean="0"/>
              <a:t>) for any other use.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FF1DFE-80FD-E842-B5D9-F592089AE953}" type="slidenum">
              <a:rPr lang="en-US"/>
              <a:pPr/>
              <a:t>7</a:t>
            </a:fld>
            <a:endParaRPr lang="en-US"/>
          </a:p>
        </p:txBody>
      </p:sp>
      <p:sp>
        <p:nvSpPr>
          <p:cNvPr id="97075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07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pitchFamily="18" charset="0"/>
              </a:rPr>
              <a:t>Adapted</a:t>
            </a:r>
            <a:r>
              <a:rPr lang="en-US" baseline="0" dirty="0" smtClean="0">
                <a:latin typeface="Times New Roman" pitchFamily="18" charset="0"/>
              </a:rPr>
              <a:t> from f</a:t>
            </a:r>
            <a:r>
              <a:rPr lang="en-US" dirty="0" smtClean="0">
                <a:latin typeface="Times New Roman" pitchFamily="18" charset="0"/>
              </a:rPr>
              <a:t>igure 1.3 </a:t>
            </a:r>
            <a:r>
              <a:rPr lang="en-US" dirty="0" smtClean="0">
                <a:latin typeface="Arial" pitchFamily="18" charset="0"/>
              </a:rPr>
              <a:t>from</a:t>
            </a:r>
            <a:r>
              <a:rPr lang="en-US" baseline="0" dirty="0" smtClean="0"/>
              <a:t> Luck, S. J., An Introduction to the Event-Related Potential Technique. </a:t>
            </a:r>
            <a:r>
              <a:rPr lang="en-US" dirty="0" smtClean="0">
                <a:latin typeface="Geneva" pitchFamily="18" charset="0"/>
              </a:rPr>
              <a:t>Cambridge, MA: MIT Press. © MIT Press.  This material may be used for nonprofit research and education purposes only, and it may not be reprinted or distributed in any form including print and electronic forms.</a:t>
            </a: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Other content: 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</a:t>
            </a:r>
            <a:r>
              <a:rPr lang="en-US" dirty="0" err="1" smtClean="0"/>
              <a:t>holder(s</a:t>
            </a:r>
            <a:r>
              <a:rPr lang="en-US" dirty="0" smtClean="0"/>
              <a:t>) for any other use.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B72428-A855-324D-B8F0-4F440BD12D2C}" type="slidenum">
              <a:rPr lang="en-US"/>
              <a:pPr/>
              <a:t>8</a:t>
            </a:fld>
            <a:endParaRPr lang="en-US"/>
          </a:p>
        </p:txBody>
      </p:sp>
      <p:sp>
        <p:nvSpPr>
          <p:cNvPr id="97280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28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pitchFamily="18" charset="0"/>
              </a:rPr>
              <a:t>Adapted</a:t>
            </a:r>
            <a:r>
              <a:rPr lang="en-US" baseline="0" dirty="0" smtClean="0">
                <a:latin typeface="Times New Roman" pitchFamily="18" charset="0"/>
              </a:rPr>
              <a:t> from f</a:t>
            </a:r>
            <a:r>
              <a:rPr lang="en-US" dirty="0" smtClean="0">
                <a:latin typeface="Times New Roman" pitchFamily="18" charset="0"/>
              </a:rPr>
              <a:t>igure 1.3 </a:t>
            </a:r>
            <a:r>
              <a:rPr lang="en-US" dirty="0" smtClean="0">
                <a:latin typeface="Arial" pitchFamily="18" charset="0"/>
              </a:rPr>
              <a:t>from</a:t>
            </a:r>
            <a:r>
              <a:rPr lang="en-US" baseline="0" dirty="0" smtClean="0"/>
              <a:t> Luck, S. J., An Introduction to the Event-Related Potential Technique. </a:t>
            </a:r>
            <a:r>
              <a:rPr lang="en-US" dirty="0" smtClean="0">
                <a:latin typeface="Geneva" pitchFamily="18" charset="0"/>
              </a:rPr>
              <a:t>Cambridge, MA: MIT Press. © MIT Press.  This material may be used for nonprofit research and education purposes only, and it may not be reprinted or distributed in any form including print and electronic forms.</a:t>
            </a: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Other content: 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</a:t>
            </a:r>
            <a:r>
              <a:rPr lang="en-US" dirty="0" err="1" smtClean="0"/>
              <a:t>holder(s</a:t>
            </a:r>
            <a:r>
              <a:rPr lang="en-US" dirty="0" smtClean="0"/>
              <a:t>) for any other use.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B72428-A855-324D-B8F0-4F440BD12D2C}" type="slidenum">
              <a:rPr lang="en-US"/>
              <a:pPr/>
              <a:t>9</a:t>
            </a:fld>
            <a:endParaRPr lang="en-US"/>
          </a:p>
        </p:txBody>
      </p:sp>
      <p:sp>
        <p:nvSpPr>
          <p:cNvPr id="97280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28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pitchFamily="18" charset="0"/>
              </a:rPr>
              <a:t>Adapted</a:t>
            </a:r>
            <a:r>
              <a:rPr lang="en-US" baseline="0" dirty="0" smtClean="0">
                <a:latin typeface="Times New Roman" pitchFamily="18" charset="0"/>
              </a:rPr>
              <a:t> from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Kappenman, E. S., &amp; Luck, S. J. (2012). ERP components: The ups and downs of brainwave recordings. In S. J. Luck &amp; E. S. Kappenman (Eds.), Oxford Handbook of ERP Components. New York: Oxford University Press.  Copyright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 2010 by Emily S. Kappenman; all rights reserved. </a:t>
            </a:r>
            <a:r>
              <a:rPr lang="en-US" baseline="0" dirty="0" smtClean="0"/>
              <a:t>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</a:t>
            </a:r>
            <a:r>
              <a:rPr lang="en-US" dirty="0" err="1" smtClean="0"/>
              <a:t>holder(s</a:t>
            </a:r>
            <a:r>
              <a:rPr lang="en-US" dirty="0" smtClean="0"/>
              <a:t>) for any other use.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91" name="Rectangle 39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Times" pitchFamily="-112" charset="0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30792" name="Rectangle 40"/>
          <p:cNvSpPr>
            <a:spLocks noGrp="1" noChangeArrowheads="1"/>
          </p:cNvSpPr>
          <p:nvPr>
            <p:ph type="ctrTitle"/>
          </p:nvPr>
        </p:nvSpPr>
        <p:spPr>
          <a:xfrm>
            <a:off x="685800" y="1768475"/>
            <a:ext cx="7772400" cy="1736725"/>
          </a:xfrm>
        </p:spPr>
        <p:txBody>
          <a:bodyPr anchor="b" anchorCtr="1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Box 42"/>
          <p:cNvSpPr txBox="1">
            <a:spLocks noChangeArrowheads="1"/>
          </p:cNvSpPr>
          <p:nvPr userDrawn="1"/>
        </p:nvSpPr>
        <p:spPr bwMode="auto">
          <a:xfrm>
            <a:off x="990600" y="6248400"/>
            <a:ext cx="7356915" cy="57708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 smtClean="0"/>
              <a:t>All slides © </a:t>
            </a:r>
            <a:r>
              <a:rPr lang="en-US" sz="1050" dirty="0"/>
              <a:t>S. J. </a:t>
            </a:r>
            <a:r>
              <a:rPr lang="en-US" sz="1050" dirty="0" smtClean="0"/>
              <a:t>Luck, except as indicated in the notes sections of individual slides</a:t>
            </a:r>
          </a:p>
          <a:p>
            <a:pPr algn="ctr"/>
            <a:r>
              <a:rPr lang="en-US" sz="1050" dirty="0" smtClean="0"/>
              <a:t>Slides may be used for</a:t>
            </a:r>
            <a:r>
              <a:rPr lang="en-US" sz="1050" baseline="0" dirty="0" smtClean="0"/>
              <a:t> nonprofit educational purposes</a:t>
            </a:r>
            <a:r>
              <a:rPr lang="en-US" sz="1050" dirty="0" smtClean="0"/>
              <a:t> if this copyright notice is included, except as noted</a:t>
            </a:r>
            <a:endParaRPr lang="en-US" sz="1050" baseline="0" dirty="0" smtClean="0"/>
          </a:p>
          <a:p>
            <a:pPr algn="ctr"/>
            <a:r>
              <a:rPr lang="en-US" sz="1050" baseline="0" dirty="0" smtClean="0"/>
              <a:t>Permission must be obtained from the copyright </a:t>
            </a:r>
            <a:r>
              <a:rPr lang="en-US" sz="1050" baseline="0" dirty="0" err="1" smtClean="0"/>
              <a:t>holder(s</a:t>
            </a:r>
            <a:r>
              <a:rPr lang="en-US" sz="1050" baseline="0" dirty="0" smtClean="0"/>
              <a:t>) for any other use</a:t>
            </a:r>
            <a:endParaRPr lang="en-US" sz="1050" dirty="0" smtClean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B802C7-7885-9D47-B9A8-9E80B9661E4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A3A13DC-AA50-9345-974A-05D3E56F7D7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FC8C61A-19FF-694D-BC20-26FB2F90DAC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DB2782-0795-3540-9DB5-3532872BDC7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60BA10D-21A3-AC41-818D-3AFDC7BFBB2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2B2F7E9B-B2EE-0240-8AD0-9E46597C641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7CCE96A-4E72-A14E-BAB7-FA3AD46CC5C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FE8E970-ED8D-1D4B-8AE3-AE3BDF51B61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C249A05-6E59-1F4A-82A0-739EC98CE69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F1BC623-56E7-F547-B343-AF1B5A33893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65" name="Rectangle 37"/>
          <p:cNvSpPr>
            <a:spLocks noGrp="1" noChangeArrowheads="1"/>
          </p:cNvSpPr>
          <p:nvPr>
            <p:ph type="title"/>
          </p:nvPr>
        </p:nvSpPr>
        <p:spPr bwMode="black">
          <a:xfrm>
            <a:off x="457200" y="277813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29766" name="Rectangle 38"/>
          <p:cNvSpPr>
            <a:spLocks noGrp="1" noChangeArrowheads="1"/>
          </p:cNvSpPr>
          <p:nvPr>
            <p:ph type="body" idx="1"/>
          </p:nvPr>
        </p:nvSpPr>
        <p:spPr bwMode="black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9767" name="Rectangle 39"/>
          <p:cNvSpPr>
            <a:spLocks noGrp="1" noChangeArrowheads="1"/>
          </p:cNvSpPr>
          <p:nvPr>
            <p:ph type="dt" sz="half" idx="2"/>
          </p:nvPr>
        </p:nvSpPr>
        <p:spPr bwMode="black">
          <a:xfrm>
            <a:off x="457200" y="62785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-112" charset="0"/>
              </a:defRPr>
            </a:lvl1pPr>
          </a:lstStyle>
          <a:p>
            <a:endParaRPr lang="en-US"/>
          </a:p>
        </p:txBody>
      </p:sp>
      <p:sp>
        <p:nvSpPr>
          <p:cNvPr id="329768" name="Rectangle 40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3124200" y="6278563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Arial" pitchFamily="-112" charset="0"/>
              </a:defRPr>
            </a:lvl1pPr>
          </a:lstStyle>
          <a:p>
            <a:endParaRPr lang="en-US"/>
          </a:p>
        </p:txBody>
      </p:sp>
      <p:sp>
        <p:nvSpPr>
          <p:cNvPr id="329769" name="Rectangle 41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6553200" y="62785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-112" charset="0"/>
              </a:defRPr>
            </a:lvl1pPr>
          </a:lstStyle>
          <a:p>
            <a:fld id="{09AB3323-C455-CD47-9C58-90F19E81AB3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2pPr>
      <a:lvl3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3pPr>
      <a:lvl4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4pPr>
      <a:lvl5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SzPct val="125000"/>
        <a:buFont typeface="Times" pitchFamily="-112" charset="0"/>
        <a:buChar char="•"/>
        <a:defRPr sz="24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SzPct val="100000"/>
        <a:buChar char="-"/>
        <a:defRPr sz="20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SzPct val="65000"/>
        <a:buFont typeface="Times" pitchFamily="-112" charset="0"/>
        <a:buChar char="•"/>
        <a:defRPr sz="16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112" charset="2"/>
        <a:buChar char="n"/>
        <a:defRPr sz="14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112" charset="2"/>
        <a:buChar char="n"/>
        <a:defRPr sz="12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112" charset="2"/>
        <a:buChar char="n"/>
        <a:defRPr sz="12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112" charset="2"/>
        <a:buChar char="n"/>
        <a:defRPr sz="12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112" charset="2"/>
        <a:buChar char="n"/>
        <a:defRPr sz="12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112" charset="2"/>
        <a:buChar char="n"/>
        <a:defRPr sz="12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chart" Target="../charts/char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emf"/><Relationship Id="rId1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6" Type="http://schemas.openxmlformats.org/officeDocument/2006/relationships/image" Target="../media/image20.emf"/><Relationship Id="rId7" Type="http://schemas.openxmlformats.org/officeDocument/2006/relationships/image" Target="../media/image21.emf"/><Relationship Id="rId8" Type="http://schemas.openxmlformats.org/officeDocument/2006/relationships/image" Target="../media/image22.emf"/><Relationship Id="rId9" Type="http://schemas.openxmlformats.org/officeDocument/2006/relationships/image" Target="../media/image23.emf"/><Relationship Id="rId10" Type="http://schemas.openxmlformats.org/officeDocument/2006/relationships/image" Target="../media/image24.emf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emf"/><Relationship Id="rId12" Type="http://schemas.openxmlformats.org/officeDocument/2006/relationships/image" Target="../media/image25.emf"/><Relationship Id="rId13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6" Type="http://schemas.openxmlformats.org/officeDocument/2006/relationships/image" Target="../media/image19.emf"/><Relationship Id="rId7" Type="http://schemas.openxmlformats.org/officeDocument/2006/relationships/image" Target="../media/image20.emf"/><Relationship Id="rId8" Type="http://schemas.openxmlformats.org/officeDocument/2006/relationships/image" Target="../media/image21.emf"/><Relationship Id="rId9" Type="http://schemas.openxmlformats.org/officeDocument/2006/relationships/image" Target="../media/image22.emf"/><Relationship Id="rId10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emf"/><Relationship Id="rId12" Type="http://schemas.openxmlformats.org/officeDocument/2006/relationships/image" Target="../media/image26.emf"/><Relationship Id="rId13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6" Type="http://schemas.openxmlformats.org/officeDocument/2006/relationships/image" Target="../media/image20.emf"/><Relationship Id="rId7" Type="http://schemas.openxmlformats.org/officeDocument/2006/relationships/image" Target="../media/image21.emf"/><Relationship Id="rId8" Type="http://schemas.openxmlformats.org/officeDocument/2006/relationships/image" Target="../media/image22.emf"/><Relationship Id="rId9" Type="http://schemas.openxmlformats.org/officeDocument/2006/relationships/image" Target="../media/image23.emf"/><Relationship Id="rId10" Type="http://schemas.openxmlformats.org/officeDocument/2006/relationships/image" Target="../media/image24.emf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emf"/><Relationship Id="rId12" Type="http://schemas.openxmlformats.org/officeDocument/2006/relationships/image" Target="../media/image26.emf"/><Relationship Id="rId13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6" Type="http://schemas.openxmlformats.org/officeDocument/2006/relationships/image" Target="../media/image20.emf"/><Relationship Id="rId7" Type="http://schemas.openxmlformats.org/officeDocument/2006/relationships/image" Target="../media/image21.emf"/><Relationship Id="rId8" Type="http://schemas.openxmlformats.org/officeDocument/2006/relationships/image" Target="../media/image22.emf"/><Relationship Id="rId9" Type="http://schemas.openxmlformats.org/officeDocument/2006/relationships/image" Target="../media/image23.emf"/><Relationship Id="rId10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5" Type="http://schemas.openxmlformats.org/officeDocument/2006/relationships/image" Target="../media/image36.emf"/><Relationship Id="rId6" Type="http://schemas.openxmlformats.org/officeDocument/2006/relationships/image" Target="../media/image37.emf"/><Relationship Id="rId7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36.emf"/><Relationship Id="rId5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8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1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685800" y="1219200"/>
            <a:ext cx="7924800" cy="2286000"/>
          </a:xfrm>
        </p:spPr>
        <p:txBody>
          <a:bodyPr anchor="ctr"/>
          <a:lstStyle/>
          <a:p>
            <a:r>
              <a:rPr lang="en-US" b="1"/>
              <a:t>The ERP Boot Camp</a:t>
            </a:r>
          </a:p>
        </p:txBody>
      </p:sp>
      <p:sp>
        <p:nvSpPr>
          <p:cNvPr id="8214" name="Rectangle 22"/>
          <p:cNvSpPr>
            <a:spLocks noChangeArrowheads="1"/>
          </p:cNvSpPr>
          <p:nvPr/>
        </p:nvSpPr>
        <p:spPr bwMode="black">
          <a:xfrm>
            <a:off x="279400" y="3962400"/>
            <a:ext cx="85979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 anchorCtr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4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Averaging, Overlap, </a:t>
            </a:r>
            <a:r>
              <a:rPr lang="en-US" sz="4000" b="1" smtClean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&amp; Convolution</a:t>
            </a:r>
            <a:endParaRPr lang="en-US" sz="4000" b="1" dirty="0">
              <a:solidFill>
                <a:schemeClr val="tx2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8215" name="Line 23"/>
          <p:cNvSpPr>
            <a:spLocks noChangeShapeType="1"/>
          </p:cNvSpPr>
          <p:nvPr/>
        </p:nvSpPr>
        <p:spPr bwMode="auto">
          <a:xfrm rot="5400000">
            <a:off x="4533900" y="457200"/>
            <a:ext cx="0" cy="65532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2" descr="Positive Up Logo"/>
          <p:cNvPicPr>
            <a:picLocks noChangeAspect="1" noChangeArrowheads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 bwMode="auto">
          <a:xfrm>
            <a:off x="86193" y="0"/>
            <a:ext cx="2428407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19400" y="95250"/>
            <a:ext cx="6248400" cy="971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443" y="1401339"/>
            <a:ext cx="7038641" cy="5420699"/>
          </a:xfrm>
          <a:prstGeom prst="rect">
            <a:avLst/>
          </a:prstGeom>
        </p:spPr>
      </p:pic>
      <p:sp>
        <p:nvSpPr>
          <p:cNvPr id="971778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177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Individual Differences</a:t>
            </a:r>
          </a:p>
        </p:txBody>
      </p:sp>
      <p:sp>
        <p:nvSpPr>
          <p:cNvPr id="971781" name="Text Box 5"/>
          <p:cNvSpPr txBox="1">
            <a:spLocks noChangeArrowheads="1"/>
          </p:cNvSpPr>
          <p:nvPr/>
        </p:nvSpPr>
        <p:spPr bwMode="auto">
          <a:xfrm>
            <a:off x="4509042" y="4185874"/>
            <a:ext cx="4634958" cy="10156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/>
              <a:t>Grand average of any 10 subjects usually looks much like the grand average of any other 10 subjects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2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dirty="0" smtClean="0"/>
              <a:t>Key Assumption </a:t>
            </a:r>
            <a:r>
              <a:rPr lang="en-US" dirty="0"/>
              <a:t>of Averaging</a:t>
            </a:r>
          </a:p>
        </p:txBody>
      </p:sp>
      <p:sp>
        <p:nvSpPr>
          <p:cNvPr id="908291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829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35622" y="1306076"/>
            <a:ext cx="8783637" cy="5551923"/>
          </a:xfrm>
        </p:spPr>
        <p:txBody>
          <a:bodyPr/>
          <a:lstStyle/>
          <a:p>
            <a:r>
              <a:rPr lang="en-US" sz="2800" dirty="0" smtClean="0"/>
              <a:t>Assumption: </a:t>
            </a:r>
            <a:r>
              <a:rPr lang="en-US" sz="2800" dirty="0"/>
              <a:t>The timing of the ERP signal is the same on each trial</a:t>
            </a:r>
          </a:p>
          <a:p>
            <a:pPr lvl="1"/>
            <a:r>
              <a:rPr lang="en-US" sz="2400" dirty="0" smtClean="0"/>
              <a:t>This assumption is often violated, leading to misinterpretations</a:t>
            </a:r>
            <a:endParaRPr lang="en-US" sz="2400" dirty="0"/>
          </a:p>
          <a:p>
            <a:pPr lvl="1"/>
            <a:r>
              <a:rPr lang="en-US" sz="2400" dirty="0"/>
              <a:t>The stimulus might elicit oscillations that vary in phase or onset time from trial to trial</a:t>
            </a:r>
          </a:p>
          <a:p>
            <a:pPr lvl="2"/>
            <a:r>
              <a:rPr lang="en-US" sz="1800" dirty="0"/>
              <a:t>These will disappear from the average</a:t>
            </a:r>
          </a:p>
          <a:p>
            <a:pPr lvl="1"/>
            <a:r>
              <a:rPr lang="en-US" sz="2400" dirty="0"/>
              <a:t>The timing of a component may vary from trial to trial</a:t>
            </a:r>
          </a:p>
          <a:p>
            <a:pPr lvl="2"/>
            <a:r>
              <a:rPr lang="en-US" sz="1800" dirty="0"/>
              <a:t>This is called “latency jitter”</a:t>
            </a:r>
          </a:p>
          <a:p>
            <a:pPr lvl="2"/>
            <a:r>
              <a:rPr lang="en-US" sz="1800" dirty="0"/>
              <a:t>The average will contain a “smeared out” version of the component with a reduced peak </a:t>
            </a:r>
            <a:r>
              <a:rPr lang="en-US" sz="1800" dirty="0" smtClean="0"/>
              <a:t>amplitude</a:t>
            </a:r>
          </a:p>
          <a:p>
            <a:pPr lvl="2"/>
            <a:r>
              <a:rPr lang="en-US" sz="1800" dirty="0" smtClean="0"/>
              <a:t>The average will be equal to the </a:t>
            </a:r>
            <a:r>
              <a:rPr lang="en-US" sz="1800" u="sng" dirty="0" smtClean="0"/>
              <a:t>convolution </a:t>
            </a:r>
            <a:r>
              <a:rPr lang="en-US" sz="1800" dirty="0" smtClean="0"/>
              <a:t>of the single-trial waveform with the distribution of latencies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8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8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8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8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82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82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8292" grpId="0" build="p" bldLvl="2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33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/>
              <a:t>Latency Jitter</a:t>
            </a:r>
          </a:p>
        </p:txBody>
      </p:sp>
      <p:sp>
        <p:nvSpPr>
          <p:cNvPr id="910339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10343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217738"/>
            <a:ext cx="9372600" cy="27305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910344" name="Text Box 8"/>
          <p:cNvSpPr txBox="1">
            <a:spLocks noChangeArrowheads="1"/>
          </p:cNvSpPr>
          <p:nvPr/>
        </p:nvSpPr>
        <p:spPr bwMode="auto">
          <a:xfrm>
            <a:off x="546100" y="5549900"/>
            <a:ext cx="8026400" cy="7016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Note: For monophasic waveforms, </a:t>
            </a:r>
            <a:r>
              <a:rPr lang="en-US" dirty="0" smtClean="0"/>
              <a:t>mean/area </a:t>
            </a:r>
            <a:r>
              <a:rPr lang="en-US" dirty="0"/>
              <a:t>amplitude does not change when the degree of latency jitter changes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48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/>
              <a:t>Example of Latency Variability</a:t>
            </a:r>
          </a:p>
        </p:txBody>
      </p:sp>
      <p:sp>
        <p:nvSpPr>
          <p:cNvPr id="916483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1648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4950" y="1657350"/>
            <a:ext cx="8686800" cy="40592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916487" name="Text Box 7"/>
          <p:cNvSpPr txBox="1">
            <a:spLocks noChangeArrowheads="1"/>
          </p:cNvSpPr>
          <p:nvPr/>
        </p:nvSpPr>
        <p:spPr bwMode="auto">
          <a:xfrm>
            <a:off x="6750050" y="6492875"/>
            <a:ext cx="2393950" cy="30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/>
              <a:t>Luck &amp; Hillyard (1990)</a:t>
            </a:r>
          </a:p>
        </p:txBody>
      </p:sp>
    </p:spTree>
    <p:extLst>
      <p:ext uri="{BB962C8B-B14F-4D97-AF65-F5344CB8AC3E}">
        <p14:creationId xmlns:p14="http://schemas.microsoft.com/office/powerpoint/2010/main" val="1144966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5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/>
              <a:t>Example of Latency Variability</a:t>
            </a:r>
          </a:p>
        </p:txBody>
      </p:sp>
      <p:sp>
        <p:nvSpPr>
          <p:cNvPr id="918531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8532" name="Text Box 4"/>
          <p:cNvSpPr txBox="1">
            <a:spLocks noChangeArrowheads="1"/>
          </p:cNvSpPr>
          <p:nvPr/>
        </p:nvSpPr>
        <p:spPr bwMode="auto">
          <a:xfrm>
            <a:off x="6750050" y="6492875"/>
            <a:ext cx="2393950" cy="30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/>
              <a:t>Luck &amp; Hillyard (1990)</a:t>
            </a:r>
          </a:p>
        </p:txBody>
      </p:sp>
      <p:sp>
        <p:nvSpPr>
          <p:cNvPr id="918536" name="Text Box 8"/>
          <p:cNvSpPr txBox="1">
            <a:spLocks noChangeArrowheads="1"/>
          </p:cNvSpPr>
          <p:nvPr/>
        </p:nvSpPr>
        <p:spPr bwMode="auto">
          <a:xfrm>
            <a:off x="2143125" y="1401763"/>
            <a:ext cx="1946275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Parallel Search</a:t>
            </a:r>
          </a:p>
        </p:txBody>
      </p:sp>
      <p:sp>
        <p:nvSpPr>
          <p:cNvPr id="918537" name="Text Box 9"/>
          <p:cNvSpPr txBox="1">
            <a:spLocks noChangeArrowheads="1"/>
          </p:cNvSpPr>
          <p:nvPr/>
        </p:nvSpPr>
        <p:spPr bwMode="auto">
          <a:xfrm>
            <a:off x="5851525" y="1376363"/>
            <a:ext cx="1752600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Serial Search</a:t>
            </a:r>
          </a:p>
        </p:txBody>
      </p:sp>
      <p:pic>
        <p:nvPicPr>
          <p:cNvPr id="918538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0113" y="1752600"/>
            <a:ext cx="7061200" cy="51054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</p:spTree>
    <p:extLst>
      <p:ext uri="{BB962C8B-B14F-4D97-AF65-F5344CB8AC3E}">
        <p14:creationId xmlns:p14="http://schemas.microsoft.com/office/powerpoint/2010/main" val="2287975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82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328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Latency Jitter &amp; Convolution</a:t>
            </a:r>
          </a:p>
        </p:txBody>
      </p:sp>
      <p:sp>
        <p:nvSpPr>
          <p:cNvPr id="99328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66019" y="1422683"/>
            <a:ext cx="8471980" cy="5435317"/>
          </a:xfrm>
        </p:spPr>
        <p:txBody>
          <a:bodyPr/>
          <a:lstStyle/>
          <a:p>
            <a:r>
              <a:rPr lang="en-US" dirty="0" smtClean="0"/>
              <a:t>How exactly does the averaged ERP waveform change as a function of latency jitter?</a:t>
            </a:r>
          </a:p>
          <a:p>
            <a:r>
              <a:rPr lang="en-US" dirty="0" smtClean="0"/>
              <a:t>“Convolution” gives us the answer</a:t>
            </a:r>
          </a:p>
          <a:p>
            <a:pPr lvl="1"/>
            <a:r>
              <a:rPr lang="en-US" dirty="0" smtClean="0"/>
              <a:t>E = single-trial ERP waveform</a:t>
            </a:r>
          </a:p>
          <a:p>
            <a:pPr lvl="1"/>
            <a:r>
              <a:rPr lang="en-US" dirty="0" smtClean="0"/>
              <a:t>L = probability distribution of single-trial ERP latencies</a:t>
            </a:r>
          </a:p>
          <a:p>
            <a:pPr lvl="1"/>
            <a:r>
              <a:rPr lang="en-US" dirty="0" smtClean="0"/>
              <a:t>Averaged ERP = E * L</a:t>
            </a:r>
          </a:p>
          <a:p>
            <a:pPr lvl="1"/>
            <a:r>
              <a:rPr lang="en-US" dirty="0" smtClean="0"/>
              <a:t>(“*” means “convolution”)</a:t>
            </a:r>
          </a:p>
          <a:p>
            <a:r>
              <a:rPr lang="en-US" dirty="0" smtClean="0"/>
              <a:t>Convolution also explains:</a:t>
            </a:r>
          </a:p>
          <a:p>
            <a:pPr lvl="1"/>
            <a:r>
              <a:rPr lang="en-US" dirty="0" smtClean="0"/>
              <a:t>Effects </a:t>
            </a:r>
            <a:r>
              <a:rPr lang="en-US" dirty="0"/>
              <a:t>of overlap on averaged ERP waveform</a:t>
            </a:r>
            <a:endParaRPr lang="en-US" dirty="0" smtClean="0"/>
          </a:p>
          <a:p>
            <a:pPr lvl="1"/>
            <a:r>
              <a:rPr lang="en-US" dirty="0" smtClean="0"/>
              <a:t>Effects of stimulus timing errors on averaged ERP waveform</a:t>
            </a:r>
          </a:p>
          <a:p>
            <a:pPr lvl="1"/>
            <a:r>
              <a:rPr lang="en-US" dirty="0" smtClean="0"/>
              <a:t>How filters work</a:t>
            </a:r>
          </a:p>
          <a:p>
            <a:pPr lvl="1"/>
            <a:r>
              <a:rPr lang="en-US" dirty="0" smtClean="0"/>
              <a:t>How time-frequency analysis works</a:t>
            </a:r>
          </a:p>
          <a:p>
            <a:r>
              <a:rPr lang="en-US" dirty="0" smtClean="0"/>
              <a:t>Fortunately, convolution is really simple</a:t>
            </a:r>
          </a:p>
        </p:txBody>
      </p:sp>
    </p:spTree>
    <p:extLst>
      <p:ext uri="{BB962C8B-B14F-4D97-AF65-F5344CB8AC3E}">
        <p14:creationId xmlns:p14="http://schemas.microsoft.com/office/powerpoint/2010/main" val="2101117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2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2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2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2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2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2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2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2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2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2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28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284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3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/>
              <a:t>RT Distributions</a:t>
            </a:r>
            <a:endParaRPr lang="en-US" dirty="0"/>
          </a:p>
        </p:txBody>
      </p:sp>
      <p:sp>
        <p:nvSpPr>
          <p:cNvPr id="910339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815" y="1579684"/>
            <a:ext cx="5059898" cy="51471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6772" y="2218977"/>
            <a:ext cx="1470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/>
              <a:t>Frequency</a:t>
            </a:r>
          </a:p>
          <a:p>
            <a:pPr algn="ctr"/>
            <a:r>
              <a:rPr lang="en-US" sz="1800" dirty="0" smtClean="0"/>
              <a:t>Distribution</a:t>
            </a:r>
            <a:endParaRPr lang="en-US" sz="1800" dirty="0"/>
          </a:p>
        </p:txBody>
      </p:sp>
      <p:sp>
        <p:nvSpPr>
          <p:cNvPr id="15" name="TextBox 14"/>
          <p:cNvSpPr txBox="1"/>
          <p:nvPr/>
        </p:nvSpPr>
        <p:spPr>
          <a:xfrm>
            <a:off x="716772" y="5069712"/>
            <a:ext cx="1470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/>
              <a:t>Probability</a:t>
            </a:r>
          </a:p>
          <a:p>
            <a:pPr algn="ctr"/>
            <a:r>
              <a:rPr lang="en-US" sz="1800" dirty="0" smtClean="0"/>
              <a:t>Distribution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85739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339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" y="2133600"/>
            <a:ext cx="8242471" cy="41473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74641" y="3403600"/>
            <a:ext cx="26720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Difference is mainly in the amount of right skew, not a shift of the whole distribution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/>
              <a:t>RT Distributions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460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/>
          <p:cNvGraphicFramePr>
            <a:graphicFrameLocks/>
          </p:cNvGraphicFramePr>
          <p:nvPr/>
        </p:nvGraphicFramePr>
        <p:xfrm>
          <a:off x="608342" y="1923568"/>
          <a:ext cx="7950200" cy="4521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1033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dirty="0" smtClean="0"/>
              <a:t>P3 Latency Distribution</a:t>
            </a:r>
            <a:endParaRPr lang="en-US" dirty="0"/>
          </a:p>
        </p:txBody>
      </p:sp>
      <p:sp>
        <p:nvSpPr>
          <p:cNvPr id="910339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43215" y="6412122"/>
            <a:ext cx="2337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01036" y="3126222"/>
            <a:ext cx="2378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25% of P3s at 400 ms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1723751" y="3806232"/>
            <a:ext cx="4153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Probability of P3 Peak Latency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48905" y="4281855"/>
            <a:ext cx="2252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7% of P3s at 300 ms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06960" y="2977476"/>
            <a:ext cx="2252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17% of P3s at 350 ms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 bwMode="auto">
          <a:xfrm rot="16200000" flipH="1">
            <a:off x="3455065" y="4874283"/>
            <a:ext cx="663631" cy="503392"/>
          </a:xfrm>
          <a:prstGeom prst="straightConnector1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lg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16200000" flipH="1">
            <a:off x="3406787" y="3910660"/>
            <a:ext cx="1021981" cy="775216"/>
          </a:xfrm>
          <a:prstGeom prst="straightConnector1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lg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rot="5400000">
            <a:off x="4759309" y="3581358"/>
            <a:ext cx="675075" cy="652117"/>
          </a:xfrm>
          <a:prstGeom prst="straightConnector1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lg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2102223" y="1789969"/>
            <a:ext cx="6549417" cy="707886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If P3 is time-locked to the response, then P3 probability distribution = RT probability 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05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33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dirty="0"/>
              <a:t>Averaging &amp; Convolution</a:t>
            </a:r>
          </a:p>
        </p:txBody>
      </p:sp>
      <p:sp>
        <p:nvSpPr>
          <p:cNvPr id="910339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596900" y="1896469"/>
          <a:ext cx="7950200" cy="4546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833890" y="2222310"/>
            <a:ext cx="1669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P3 when RT = 400 ms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50192" y="2222310"/>
            <a:ext cx="1669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P3 when RT = 500 ms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43215" y="6412122"/>
            <a:ext cx="2337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1723751" y="3592942"/>
            <a:ext cx="4153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ERP Amplitude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48279" y="4043040"/>
            <a:ext cx="1934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(Assumes P3 peaks at RT)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64932" y="1315232"/>
            <a:ext cx="704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Hypothetical Single-Trial P3 Waveforms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85524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Chart bld="series" animBg="0"/>
        </p:bldSub>
      </p:bldGraphic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7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dirty="0"/>
              <a:t>Averaging and S/N Ratio</a:t>
            </a:r>
          </a:p>
        </p:txBody>
      </p:sp>
      <p:sp>
        <p:nvSpPr>
          <p:cNvPr id="799747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974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60363" y="1478435"/>
            <a:ext cx="8477026" cy="5257800"/>
          </a:xfrm>
        </p:spPr>
        <p:txBody>
          <a:bodyPr/>
          <a:lstStyle/>
          <a:p>
            <a:r>
              <a:rPr lang="en-US" dirty="0"/>
              <a:t>S/N ratio = (signal size) ÷ (noise size)</a:t>
            </a:r>
          </a:p>
          <a:p>
            <a:pPr lvl="1"/>
            <a:r>
              <a:rPr lang="en-US" dirty="0" smtClean="0"/>
              <a:t>2 </a:t>
            </a:r>
            <a:r>
              <a:rPr lang="en-US" dirty="0"/>
              <a:t>µV effect, </a:t>
            </a:r>
            <a:r>
              <a:rPr lang="en-US" dirty="0" smtClean="0"/>
              <a:t>40 </a:t>
            </a:r>
            <a:r>
              <a:rPr lang="en-US" dirty="0"/>
              <a:t>µV EEG noise -&gt; 2</a:t>
            </a:r>
            <a:r>
              <a:rPr lang="en-US" dirty="0" smtClean="0"/>
              <a:t>:</a:t>
            </a:r>
            <a:r>
              <a:rPr lang="en-US" dirty="0"/>
              <a:t>4</a:t>
            </a:r>
            <a:r>
              <a:rPr lang="en-US" dirty="0" smtClean="0"/>
              <a:t>0 </a:t>
            </a:r>
            <a:r>
              <a:rPr lang="en-US" dirty="0"/>
              <a:t>= 0.05:1</a:t>
            </a:r>
            <a:endParaRPr lang="en-US" dirty="0" smtClean="0"/>
          </a:p>
          <a:p>
            <a:pPr lvl="1"/>
            <a:r>
              <a:rPr lang="en-US" dirty="0" smtClean="0"/>
              <a:t>Acceptable </a:t>
            </a:r>
            <a:r>
              <a:rPr lang="en-US" dirty="0"/>
              <a:t>S/N ratio</a:t>
            </a:r>
            <a:r>
              <a:rPr lang="en-US" dirty="0" smtClean="0"/>
              <a:t> depends </a:t>
            </a:r>
            <a:r>
              <a:rPr lang="en-US" dirty="0"/>
              <a:t>on number of subjects</a:t>
            </a:r>
          </a:p>
          <a:p>
            <a:r>
              <a:rPr lang="en-US" dirty="0"/>
              <a:t>Averaging increases S/N according to </a:t>
            </a:r>
            <a:r>
              <a:rPr lang="en-US" dirty="0" err="1"/>
              <a:t>sqrt(N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Doubling N multiplies S/N by a factor of 1.41</a:t>
            </a:r>
          </a:p>
          <a:p>
            <a:pPr lvl="1"/>
            <a:r>
              <a:rPr lang="en-US" dirty="0"/>
              <a:t>Quadrupling N doubles S/N (because sqrt(4) = 2)</a:t>
            </a:r>
          </a:p>
          <a:p>
            <a:pPr lvl="1"/>
            <a:r>
              <a:rPr lang="en-US" dirty="0"/>
              <a:t>If S/N is .05:1 on a single trial, 1024 trials gives us a S/N ratio of 1.6:1</a:t>
            </a:r>
          </a:p>
          <a:p>
            <a:pPr lvl="2"/>
            <a:r>
              <a:rPr lang="en-US" dirty="0"/>
              <a:t>Because sqrt(1024) = 32 and .05 </a:t>
            </a:r>
            <a:r>
              <a:rPr lang="en-US" dirty="0" err="1"/>
              <a:t>x</a:t>
            </a:r>
            <a:r>
              <a:rPr lang="en-US" dirty="0"/>
              <a:t> 32 = 1.6</a:t>
            </a:r>
          </a:p>
          <a:p>
            <a:pPr lvl="1"/>
            <a:r>
              <a:rPr lang="en-US" dirty="0"/>
              <a:t>Ouch!!</a:t>
            </a:r>
            <a:r>
              <a:rPr lang="en-US" dirty="0" smtClean="0"/>
              <a:t>!</a:t>
            </a:r>
          </a:p>
          <a:p>
            <a:r>
              <a:rPr lang="en-US" dirty="0" smtClean="0"/>
              <a:t>So, how many trials to you actually need?</a:t>
            </a:r>
          </a:p>
          <a:p>
            <a:pPr lvl="1"/>
            <a:r>
              <a:rPr lang="en-US" dirty="0" smtClean="0"/>
              <a:t>Two-word answer (begins with “it” and ends with “depends”)</a:t>
            </a:r>
          </a:p>
        </p:txBody>
      </p:sp>
    </p:spTree>
    <p:extLst>
      <p:ext uri="{BB962C8B-B14F-4D97-AF65-F5344CB8AC3E}">
        <p14:creationId xmlns:p14="http://schemas.microsoft.com/office/powerpoint/2010/main" val="758210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9748" grpId="0" build="p" bldLvl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340" name="Picture 9103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911" y="4949216"/>
            <a:ext cx="7277104" cy="1103495"/>
          </a:xfrm>
          <a:prstGeom prst="rect">
            <a:avLst/>
          </a:prstGeom>
        </p:spPr>
      </p:pic>
      <p:pic>
        <p:nvPicPr>
          <p:cNvPr id="910342" name="Picture 9103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911" y="5505912"/>
            <a:ext cx="7277104" cy="5666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72" y="2801909"/>
            <a:ext cx="8589369" cy="4056091"/>
          </a:xfrm>
          <a:prstGeom prst="rect">
            <a:avLst/>
          </a:prstGeom>
        </p:spPr>
      </p:pic>
      <p:pic>
        <p:nvPicPr>
          <p:cNvPr id="910341" name="Picture 9103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8911" y="4074409"/>
            <a:ext cx="7277104" cy="1968397"/>
          </a:xfrm>
          <a:prstGeom prst="rect">
            <a:avLst/>
          </a:prstGeom>
        </p:spPr>
      </p:pic>
      <p:sp>
        <p:nvSpPr>
          <p:cNvPr id="91033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dirty="0"/>
              <a:t>Averaging &amp; Convolution</a:t>
            </a:r>
          </a:p>
        </p:txBody>
      </p:sp>
      <p:sp>
        <p:nvSpPr>
          <p:cNvPr id="910339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841887" y="1473640"/>
            <a:ext cx="47464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Average(A, B, C, D) = (A+B+C+D)÷4</a:t>
            </a:r>
            <a:endParaRPr lang="en-US" dirty="0"/>
          </a:p>
        </p:txBody>
      </p:sp>
      <p:pic>
        <p:nvPicPr>
          <p:cNvPr id="910337" name="Picture 9103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8911" y="4472048"/>
            <a:ext cx="7277104" cy="15806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8911" y="4710632"/>
            <a:ext cx="7277104" cy="13420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8854" y="5486087"/>
            <a:ext cx="7277104" cy="566660"/>
          </a:xfrm>
          <a:prstGeom prst="rect">
            <a:avLst/>
          </a:prstGeom>
        </p:spPr>
      </p:pic>
      <p:pic>
        <p:nvPicPr>
          <p:cNvPr id="910343" name="Picture 9103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8911" y="5674909"/>
            <a:ext cx="7277104" cy="387715"/>
          </a:xfrm>
          <a:prstGeom prst="rect">
            <a:avLst/>
          </a:prstGeom>
        </p:spPr>
      </p:pic>
      <p:pic>
        <p:nvPicPr>
          <p:cNvPr id="910344" name="Picture 91034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8911" y="5774320"/>
            <a:ext cx="7277104" cy="268418"/>
          </a:xfrm>
          <a:prstGeom prst="rect">
            <a:avLst/>
          </a:prstGeom>
        </p:spPr>
      </p:pic>
      <p:pic>
        <p:nvPicPr>
          <p:cNvPr id="910345" name="Picture 91034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6906" y="5863788"/>
            <a:ext cx="6919214" cy="208769"/>
          </a:xfrm>
          <a:prstGeom prst="rect">
            <a:avLst/>
          </a:prstGeom>
        </p:spPr>
      </p:pic>
      <p:cxnSp>
        <p:nvCxnSpPr>
          <p:cNvPr id="58" name="Straight Arrow Connector 57"/>
          <p:cNvCxnSpPr/>
          <p:nvPr/>
        </p:nvCxnSpPr>
        <p:spPr bwMode="auto">
          <a:xfrm rot="16200000" flipH="1">
            <a:off x="2873416" y="4903368"/>
            <a:ext cx="663631" cy="503392"/>
          </a:xfrm>
          <a:prstGeom prst="straightConnector1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lg"/>
          </a:ln>
          <a:effectLst/>
        </p:spPr>
      </p:cxnSp>
      <p:cxnSp>
        <p:nvCxnSpPr>
          <p:cNvPr id="59" name="Straight Arrow Connector 58"/>
          <p:cNvCxnSpPr/>
          <p:nvPr/>
        </p:nvCxnSpPr>
        <p:spPr bwMode="auto">
          <a:xfrm rot="16200000" flipH="1">
            <a:off x="2825138" y="3939745"/>
            <a:ext cx="1021981" cy="775216"/>
          </a:xfrm>
          <a:prstGeom prst="straightConnector1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lg"/>
          </a:ln>
          <a:effectLst/>
        </p:spPr>
      </p:cxnSp>
      <p:cxnSp>
        <p:nvCxnSpPr>
          <p:cNvPr id="60" name="Straight Arrow Connector 59"/>
          <p:cNvCxnSpPr/>
          <p:nvPr/>
        </p:nvCxnSpPr>
        <p:spPr bwMode="auto">
          <a:xfrm rot="5400000">
            <a:off x="4439398" y="3610443"/>
            <a:ext cx="675075" cy="652117"/>
          </a:xfrm>
          <a:prstGeom prst="straightConnector1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lg"/>
          </a:ln>
          <a:effectLst/>
        </p:spPr>
      </p:cxnSp>
      <p:sp>
        <p:nvSpPr>
          <p:cNvPr id="61" name="TextBox 60"/>
          <p:cNvSpPr txBox="1"/>
          <p:nvPr/>
        </p:nvSpPr>
        <p:spPr>
          <a:xfrm>
            <a:off x="4681125" y="3155307"/>
            <a:ext cx="2378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Sum of 25 P3s at 400 ms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1154502" y="4310940"/>
            <a:ext cx="2252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Sum of 7 P3s at 300 ms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1925311" y="3006561"/>
            <a:ext cx="2252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Sum of 17 P3s at 350 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473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795" y="1986713"/>
            <a:ext cx="7277104" cy="4056091"/>
          </a:xfrm>
          <a:prstGeom prst="rect">
            <a:avLst/>
          </a:prstGeom>
        </p:spPr>
      </p:pic>
      <p:pic>
        <p:nvPicPr>
          <p:cNvPr id="910340" name="Picture 9103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911" y="4949216"/>
            <a:ext cx="7277104" cy="1103495"/>
          </a:xfrm>
          <a:prstGeom prst="rect">
            <a:avLst/>
          </a:prstGeom>
        </p:spPr>
      </p:pic>
      <p:pic>
        <p:nvPicPr>
          <p:cNvPr id="910342" name="Picture 9103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8911" y="5505912"/>
            <a:ext cx="7277104" cy="5666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772" y="2801909"/>
            <a:ext cx="8589369" cy="4056091"/>
          </a:xfrm>
          <a:prstGeom prst="rect">
            <a:avLst/>
          </a:prstGeom>
        </p:spPr>
      </p:pic>
      <p:pic>
        <p:nvPicPr>
          <p:cNvPr id="910341" name="Picture 9103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8911" y="4074409"/>
            <a:ext cx="7277104" cy="1968397"/>
          </a:xfrm>
          <a:prstGeom prst="rect">
            <a:avLst/>
          </a:prstGeom>
        </p:spPr>
      </p:pic>
      <p:sp>
        <p:nvSpPr>
          <p:cNvPr id="91033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dirty="0"/>
              <a:t>Averaging &amp; Convolution</a:t>
            </a:r>
          </a:p>
        </p:txBody>
      </p:sp>
      <p:sp>
        <p:nvSpPr>
          <p:cNvPr id="910339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841887" y="1473640"/>
            <a:ext cx="47464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Average(A, B, C, D) = (A+B+C+D)÷4</a:t>
            </a:r>
            <a:endParaRPr lang="en-US" dirty="0"/>
          </a:p>
        </p:txBody>
      </p:sp>
      <p:pic>
        <p:nvPicPr>
          <p:cNvPr id="910337" name="Picture 9103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8911" y="4472048"/>
            <a:ext cx="7277104" cy="15806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8911" y="4710632"/>
            <a:ext cx="7277104" cy="13420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8854" y="5486087"/>
            <a:ext cx="7277104" cy="566660"/>
          </a:xfrm>
          <a:prstGeom prst="rect">
            <a:avLst/>
          </a:prstGeom>
        </p:spPr>
      </p:pic>
      <p:pic>
        <p:nvPicPr>
          <p:cNvPr id="910343" name="Picture 9103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8911" y="5674909"/>
            <a:ext cx="7277104" cy="387715"/>
          </a:xfrm>
          <a:prstGeom prst="rect">
            <a:avLst/>
          </a:prstGeom>
        </p:spPr>
      </p:pic>
      <p:pic>
        <p:nvPicPr>
          <p:cNvPr id="910344" name="Picture 91034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8911" y="5774320"/>
            <a:ext cx="7277104" cy="268418"/>
          </a:xfrm>
          <a:prstGeom prst="rect">
            <a:avLst/>
          </a:prstGeom>
        </p:spPr>
      </p:pic>
      <p:pic>
        <p:nvPicPr>
          <p:cNvPr id="910345" name="Picture 91034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86906" y="5863788"/>
            <a:ext cx="6919214" cy="208769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 bwMode="auto">
          <a:xfrm rot="16200000" flipH="1">
            <a:off x="2747586" y="2873296"/>
            <a:ext cx="1021981" cy="775216"/>
          </a:xfrm>
          <a:prstGeom prst="straightConnector1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lg"/>
          </a:ln>
          <a:effectLst/>
        </p:spPr>
      </p:cxnSp>
      <p:sp>
        <p:nvSpPr>
          <p:cNvPr id="63" name="TextBox 62"/>
          <p:cNvSpPr txBox="1"/>
          <p:nvPr/>
        </p:nvSpPr>
        <p:spPr>
          <a:xfrm>
            <a:off x="1760510" y="2327911"/>
            <a:ext cx="2252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Sum of Sums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231014" y="2541202"/>
            <a:ext cx="32634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Average =</a:t>
            </a:r>
          </a:p>
          <a:p>
            <a:pPr algn="ctr"/>
            <a:r>
              <a:rPr lang="en-US" dirty="0" smtClean="0"/>
              <a:t>Sum of Sums ÷ N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 bwMode="auto">
          <a:xfrm flipH="1">
            <a:off x="5351169" y="3238130"/>
            <a:ext cx="727058" cy="814383"/>
          </a:xfrm>
          <a:prstGeom prst="straightConnector1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3214684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352" name="Picture 9103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44" y="2800764"/>
            <a:ext cx="8592111" cy="4057385"/>
          </a:xfrm>
          <a:prstGeom prst="rect">
            <a:avLst/>
          </a:prstGeom>
        </p:spPr>
      </p:pic>
      <p:pic>
        <p:nvPicPr>
          <p:cNvPr id="910340" name="Picture 9103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911" y="4949216"/>
            <a:ext cx="7277104" cy="1103495"/>
          </a:xfrm>
          <a:prstGeom prst="rect">
            <a:avLst/>
          </a:prstGeom>
        </p:spPr>
      </p:pic>
      <p:pic>
        <p:nvPicPr>
          <p:cNvPr id="910342" name="Picture 9103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8911" y="5505912"/>
            <a:ext cx="7277104" cy="566660"/>
          </a:xfrm>
          <a:prstGeom prst="rect">
            <a:avLst/>
          </a:prstGeom>
        </p:spPr>
      </p:pic>
      <p:pic>
        <p:nvPicPr>
          <p:cNvPr id="910341" name="Picture 9103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8911" y="4074409"/>
            <a:ext cx="7277104" cy="1968397"/>
          </a:xfrm>
          <a:prstGeom prst="rect">
            <a:avLst/>
          </a:prstGeom>
        </p:spPr>
      </p:pic>
      <p:sp>
        <p:nvSpPr>
          <p:cNvPr id="91033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dirty="0"/>
              <a:t>Averaging &amp; Convolution</a:t>
            </a:r>
          </a:p>
        </p:txBody>
      </p:sp>
      <p:sp>
        <p:nvSpPr>
          <p:cNvPr id="910339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841887" y="1463945"/>
            <a:ext cx="6367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Average(A, B, C, D) = .25A + .25B + .25C + .25D</a:t>
            </a:r>
            <a:endParaRPr lang="en-US" dirty="0"/>
          </a:p>
        </p:txBody>
      </p:sp>
      <p:pic>
        <p:nvPicPr>
          <p:cNvPr id="910337" name="Picture 9103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8911" y="4472048"/>
            <a:ext cx="7277104" cy="15806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8911" y="4710632"/>
            <a:ext cx="7277104" cy="13420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8854" y="5486087"/>
            <a:ext cx="7277104" cy="566660"/>
          </a:xfrm>
          <a:prstGeom prst="rect">
            <a:avLst/>
          </a:prstGeom>
        </p:spPr>
      </p:pic>
      <p:pic>
        <p:nvPicPr>
          <p:cNvPr id="910343" name="Picture 9103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8911" y="5674909"/>
            <a:ext cx="7277104" cy="387715"/>
          </a:xfrm>
          <a:prstGeom prst="rect">
            <a:avLst/>
          </a:prstGeom>
        </p:spPr>
      </p:pic>
      <p:pic>
        <p:nvPicPr>
          <p:cNvPr id="910344" name="Picture 91034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8911" y="5774320"/>
            <a:ext cx="7277104" cy="268418"/>
          </a:xfrm>
          <a:prstGeom prst="rect">
            <a:avLst/>
          </a:prstGeom>
        </p:spPr>
      </p:pic>
      <p:pic>
        <p:nvPicPr>
          <p:cNvPr id="910345" name="Picture 91034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6906" y="5863788"/>
            <a:ext cx="6919214" cy="208769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68795" y="1986713"/>
            <a:ext cx="7277104" cy="4056091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5764192" y="2929002"/>
            <a:ext cx="32634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Average =</a:t>
            </a:r>
          </a:p>
          <a:p>
            <a:pPr algn="ctr"/>
            <a:r>
              <a:rPr lang="en-US" dirty="0" smtClean="0"/>
              <a:t>Sum of Scaled and Shifted Single-Trial P3 Waveforms</a:t>
            </a:r>
            <a:endParaRPr lang="en-US" dirty="0"/>
          </a:p>
        </p:txBody>
      </p:sp>
      <p:cxnSp>
        <p:nvCxnSpPr>
          <p:cNvPr id="70" name="Straight Arrow Connector 69"/>
          <p:cNvCxnSpPr/>
          <p:nvPr/>
        </p:nvCxnSpPr>
        <p:spPr bwMode="auto">
          <a:xfrm flipH="1">
            <a:off x="5884347" y="4033120"/>
            <a:ext cx="727058" cy="814383"/>
          </a:xfrm>
          <a:prstGeom prst="straightConnector1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lg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 rot="16200000" flipH="1">
            <a:off x="2873416" y="4903368"/>
            <a:ext cx="663631" cy="503392"/>
          </a:xfrm>
          <a:prstGeom prst="straightConnector1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lg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 rot="16200000" flipH="1">
            <a:off x="2825138" y="3939745"/>
            <a:ext cx="1021981" cy="775216"/>
          </a:xfrm>
          <a:prstGeom prst="straightConnector1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lg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 rot="5400000">
            <a:off x="4439398" y="3610443"/>
            <a:ext cx="675075" cy="652117"/>
          </a:xfrm>
          <a:prstGeom prst="straightConnector1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lg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3992841" y="2971102"/>
            <a:ext cx="2378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.25 x P3</a:t>
            </a:r>
          </a:p>
          <a:p>
            <a:pPr algn="ctr"/>
            <a:r>
              <a:rPr lang="en-US" dirty="0" smtClean="0"/>
              <a:t>at 400 ms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154502" y="4310940"/>
            <a:ext cx="2252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.7 x P3</a:t>
            </a:r>
          </a:p>
          <a:p>
            <a:pPr algn="ctr"/>
            <a:r>
              <a:rPr lang="en-US" dirty="0" smtClean="0"/>
              <a:t>at 300 ms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925311" y="3006561"/>
            <a:ext cx="2252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.17 x P3</a:t>
            </a:r>
          </a:p>
          <a:p>
            <a:pPr algn="ctr"/>
            <a:r>
              <a:rPr lang="en-US" dirty="0" smtClean="0"/>
              <a:t>at 350 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389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352" name="Picture 9103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44" y="2800764"/>
            <a:ext cx="8592111" cy="4057385"/>
          </a:xfrm>
          <a:prstGeom prst="rect">
            <a:avLst/>
          </a:prstGeom>
        </p:spPr>
      </p:pic>
      <p:pic>
        <p:nvPicPr>
          <p:cNvPr id="910340" name="Picture 9103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911" y="4949216"/>
            <a:ext cx="7277104" cy="1103495"/>
          </a:xfrm>
          <a:prstGeom prst="rect">
            <a:avLst/>
          </a:prstGeom>
        </p:spPr>
      </p:pic>
      <p:pic>
        <p:nvPicPr>
          <p:cNvPr id="910342" name="Picture 9103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8911" y="5505912"/>
            <a:ext cx="7277104" cy="566660"/>
          </a:xfrm>
          <a:prstGeom prst="rect">
            <a:avLst/>
          </a:prstGeom>
        </p:spPr>
      </p:pic>
      <p:pic>
        <p:nvPicPr>
          <p:cNvPr id="910341" name="Picture 9103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8911" y="4074409"/>
            <a:ext cx="7277104" cy="1968397"/>
          </a:xfrm>
          <a:prstGeom prst="rect">
            <a:avLst/>
          </a:prstGeom>
        </p:spPr>
      </p:pic>
      <p:sp>
        <p:nvSpPr>
          <p:cNvPr id="91033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dirty="0"/>
              <a:t>Averaging &amp; Convolution</a:t>
            </a:r>
          </a:p>
        </p:txBody>
      </p:sp>
      <p:sp>
        <p:nvSpPr>
          <p:cNvPr id="910339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841887" y="1463945"/>
            <a:ext cx="6367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Average(A, B, C, D) = .25A + .25B + .25C + .25D</a:t>
            </a:r>
            <a:endParaRPr lang="en-US" dirty="0"/>
          </a:p>
        </p:txBody>
      </p:sp>
      <p:pic>
        <p:nvPicPr>
          <p:cNvPr id="910337" name="Picture 9103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8911" y="4472048"/>
            <a:ext cx="7277104" cy="15806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8911" y="4710632"/>
            <a:ext cx="7277104" cy="13420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8854" y="5486087"/>
            <a:ext cx="7277104" cy="566660"/>
          </a:xfrm>
          <a:prstGeom prst="rect">
            <a:avLst/>
          </a:prstGeom>
        </p:spPr>
      </p:pic>
      <p:pic>
        <p:nvPicPr>
          <p:cNvPr id="910343" name="Picture 9103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8911" y="5674909"/>
            <a:ext cx="7277104" cy="387715"/>
          </a:xfrm>
          <a:prstGeom prst="rect">
            <a:avLst/>
          </a:prstGeom>
        </p:spPr>
      </p:pic>
      <p:pic>
        <p:nvPicPr>
          <p:cNvPr id="910344" name="Picture 91034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8911" y="5774320"/>
            <a:ext cx="7277104" cy="268418"/>
          </a:xfrm>
          <a:prstGeom prst="rect">
            <a:avLst/>
          </a:prstGeom>
        </p:spPr>
      </p:pic>
      <p:pic>
        <p:nvPicPr>
          <p:cNvPr id="910345" name="Picture 91034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6906" y="5863788"/>
            <a:ext cx="6919214" cy="208769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68795" y="1986713"/>
            <a:ext cx="7277104" cy="405609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26544" y="2019811"/>
            <a:ext cx="3451114" cy="1631216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We are replacing each point in the latency distribution (function A) with a scaled and shifted P3 waveform (function B)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162269" y="2078978"/>
            <a:ext cx="3345088" cy="1015663"/>
          </a:xfrm>
          <a:prstGeom prst="rect">
            <a:avLst/>
          </a:prstGeom>
          <a:solidFill>
            <a:srgbClr val="FF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This is called </a:t>
            </a:r>
            <a:r>
              <a:rPr lang="en-US" u="sng" dirty="0" smtClean="0"/>
              <a:t>convolving</a:t>
            </a:r>
            <a:r>
              <a:rPr lang="en-US" dirty="0" smtClean="0"/>
              <a:t> function A and function B</a:t>
            </a:r>
          </a:p>
          <a:p>
            <a:r>
              <a:rPr lang="en-US" dirty="0" smtClean="0"/>
              <a:t>(“A * B”)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162269" y="3329633"/>
            <a:ext cx="3345088" cy="1015663"/>
          </a:xfrm>
          <a:prstGeom prst="rect">
            <a:avLst/>
          </a:prstGeom>
          <a:solidFill>
            <a:srgbClr val="FF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This is mathematically equivalent to filtering the single-trial waveforms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235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67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/>
              <a:t>The Overlap Problem</a:t>
            </a:r>
          </a:p>
        </p:txBody>
      </p:sp>
      <p:sp>
        <p:nvSpPr>
          <p:cNvPr id="924675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4679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97100" y="1455738"/>
            <a:ext cx="4806950" cy="540226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</p:spTree>
    <p:extLst>
      <p:ext uri="{BB962C8B-B14F-4D97-AF65-F5344CB8AC3E}">
        <p14:creationId xmlns:p14="http://schemas.microsoft.com/office/powerpoint/2010/main" val="2555606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57" y="4852446"/>
            <a:ext cx="7893400" cy="19131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23" y="2426212"/>
            <a:ext cx="8205168" cy="25366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691" y="208341"/>
            <a:ext cx="7893400" cy="246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57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67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dirty="0"/>
              <a:t>Convolution &amp; Filtering</a:t>
            </a:r>
          </a:p>
        </p:txBody>
      </p:sp>
      <p:sp>
        <p:nvSpPr>
          <p:cNvPr id="924675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814" y="2318803"/>
            <a:ext cx="6594727" cy="36476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7001" y="1464749"/>
            <a:ext cx="8225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Frequency response function of low-pass filter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22414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57" y="4852446"/>
            <a:ext cx="7893400" cy="19131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23" y="2426212"/>
            <a:ext cx="8205168" cy="25366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691" y="208341"/>
            <a:ext cx="7893400" cy="246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57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6667"/>
          <a:stretch/>
        </p:blipFill>
        <p:spPr>
          <a:xfrm>
            <a:off x="149162" y="1330960"/>
            <a:ext cx="6580280" cy="1587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552" y="1461759"/>
            <a:ext cx="4912039" cy="1346200"/>
          </a:xfrm>
          <a:prstGeom prst="rect">
            <a:avLst/>
          </a:prstGeom>
        </p:spPr>
      </p:pic>
      <p:sp>
        <p:nvSpPr>
          <p:cNvPr id="92467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dirty="0" smtClean="0"/>
              <a:t>Convolution &amp; Filtering</a:t>
            </a:r>
            <a:endParaRPr lang="en-US" dirty="0"/>
          </a:p>
        </p:txBody>
      </p:sp>
      <p:sp>
        <p:nvSpPr>
          <p:cNvPr id="924675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770" y="1461759"/>
            <a:ext cx="4912039" cy="1346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988" y="1461759"/>
            <a:ext cx="4912039" cy="1346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207" y="1461759"/>
            <a:ext cx="4912039" cy="1346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31820"/>
            <a:ext cx="6725920" cy="1536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" y="4879340"/>
            <a:ext cx="6580280" cy="15367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5800" y="3009900"/>
            <a:ext cx="21082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98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800" y="3009900"/>
            <a:ext cx="2108200" cy="1739900"/>
          </a:xfrm>
          <a:prstGeom prst="rect">
            <a:avLst/>
          </a:prstGeom>
        </p:spPr>
      </p:pic>
      <p:sp>
        <p:nvSpPr>
          <p:cNvPr id="92467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dirty="0" smtClean="0"/>
              <a:t>Convolution &amp; Filtering</a:t>
            </a:r>
            <a:endParaRPr lang="en-US" dirty="0"/>
          </a:p>
        </p:txBody>
      </p:sp>
      <p:sp>
        <p:nvSpPr>
          <p:cNvPr id="924675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31820"/>
            <a:ext cx="6725920" cy="1536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67580"/>
            <a:ext cx="667512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292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7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dirty="0" smtClean="0"/>
              <a:t># of Trials and Statistical Power</a:t>
            </a:r>
            <a:endParaRPr lang="en-US" dirty="0"/>
          </a:p>
        </p:txBody>
      </p:sp>
      <p:sp>
        <p:nvSpPr>
          <p:cNvPr id="799747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974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76439" y="1467483"/>
            <a:ext cx="8499387" cy="5257800"/>
          </a:xfrm>
        </p:spPr>
        <p:txBody>
          <a:bodyPr/>
          <a:lstStyle/>
          <a:p>
            <a:r>
              <a:rPr lang="en-US" dirty="0" smtClean="0"/>
              <a:t>Goal: Determine # of subjects and # of trials needed to achieve a given likelihood of being able to detect a significant difference between conditions/groups</a:t>
            </a:r>
          </a:p>
          <a:p>
            <a:r>
              <a:rPr lang="en-US" dirty="0" smtClean="0"/>
              <a:t>Power depends on:</a:t>
            </a:r>
          </a:p>
          <a:p>
            <a:pPr lvl="1"/>
            <a:r>
              <a:rPr lang="en-US" dirty="0" smtClean="0"/>
              <a:t>Size of difference in means between conditions</a:t>
            </a:r>
          </a:p>
          <a:p>
            <a:pPr lvl="1"/>
            <a:r>
              <a:rPr lang="en-US" dirty="0" smtClean="0"/>
              <a:t>Variance across subjects (plus within-subject correlation)</a:t>
            </a:r>
          </a:p>
          <a:p>
            <a:pPr lvl="1"/>
            <a:r>
              <a:rPr lang="en-US" dirty="0" smtClean="0"/>
              <a:t>Number of subjects</a:t>
            </a:r>
          </a:p>
          <a:p>
            <a:r>
              <a:rPr lang="en-US" dirty="0" smtClean="0"/>
              <a:t>Variance across subjects depends on:</a:t>
            </a:r>
          </a:p>
          <a:p>
            <a:pPr lvl="1"/>
            <a:r>
              <a:rPr lang="en-US" dirty="0" smtClean="0"/>
              <a:t>Residual EEG noise that remains after averaging</a:t>
            </a:r>
          </a:p>
          <a:p>
            <a:pPr lvl="1"/>
            <a:r>
              <a:rPr lang="en-US" dirty="0" smtClean="0"/>
              <a:t>“True” variance (e.g., some people just have bigger P3s)</a:t>
            </a:r>
          </a:p>
          <a:p>
            <a:r>
              <a:rPr lang="en-US" dirty="0" smtClean="0"/>
              <a:t>Residual EEG noise after averaging depends on:</a:t>
            </a:r>
          </a:p>
          <a:p>
            <a:pPr lvl="1"/>
            <a:r>
              <a:rPr lang="en-US" dirty="0" smtClean="0"/>
              <a:t>Amount of noise on single trials (EEG noise + ERP variability)</a:t>
            </a:r>
          </a:p>
          <a:p>
            <a:pPr lvl="1"/>
            <a:r>
              <a:rPr lang="en-US" dirty="0" smtClean="0"/>
              <a:t># of trials averaged together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886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9748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When Overlap is Not a Problem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58371" name="Line 4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333" name="Text Box 7"/>
          <p:cNvSpPr txBox="1">
            <a:spLocks noChangeArrowheads="1"/>
          </p:cNvSpPr>
          <p:nvPr/>
        </p:nvSpPr>
        <p:spPr bwMode="auto">
          <a:xfrm>
            <a:off x="995382" y="1377969"/>
            <a:ext cx="7482527" cy="70788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smtClean="0"/>
              <a:t>Overlap </a:t>
            </a:r>
            <a:r>
              <a:rPr lang="en-US" dirty="0"/>
              <a:t>is</a:t>
            </a:r>
            <a:r>
              <a:rPr lang="en-US" dirty="0" smtClean="0"/>
              <a:t> not usually a </a:t>
            </a:r>
            <a:r>
              <a:rPr lang="en-US" dirty="0"/>
              <a:t>problem</a:t>
            </a:r>
            <a:r>
              <a:rPr lang="en-US" dirty="0" smtClean="0"/>
              <a:t> when </a:t>
            </a:r>
            <a:r>
              <a:rPr lang="en-US" dirty="0"/>
              <a:t>it</a:t>
            </a:r>
            <a:r>
              <a:rPr lang="en-US" dirty="0" smtClean="0"/>
              <a:t> is equivalent across </a:t>
            </a:r>
            <a:r>
              <a:rPr lang="en-US" dirty="0"/>
              <a:t>conditions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97" y="2294415"/>
            <a:ext cx="8501810" cy="4209634"/>
          </a:xfrm>
          <a:prstGeom prst="rect">
            <a:avLst/>
          </a:prstGeom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6886251" y="6550223"/>
            <a:ext cx="2257749" cy="30777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1400" dirty="0" err="1" smtClean="0"/>
              <a:t>Kutas</a:t>
            </a:r>
            <a:r>
              <a:rPr lang="en-US" sz="1400" dirty="0" smtClean="0"/>
              <a:t> &amp; Hillyard (1980)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477655" y="6272441"/>
            <a:ext cx="4510794" cy="461665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Exception: Scalp Distribution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00002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890" name="Rectangle 2"/>
          <p:cNvSpPr>
            <a:spLocks noGrp="1" noChangeArrowheads="1"/>
          </p:cNvSpPr>
          <p:nvPr>
            <p:ph type="title"/>
          </p:nvPr>
        </p:nvSpPr>
        <p:spPr>
          <a:xfrm>
            <a:off x="178589" y="0"/>
            <a:ext cx="8820308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Overlap Distorts Scalp Distribution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58371" name="Line 4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16" y="1175974"/>
            <a:ext cx="8713206" cy="550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41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67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dirty="0" smtClean="0"/>
              <a:t>Steady-State ERPs</a:t>
            </a:r>
            <a:endParaRPr lang="en-US" dirty="0"/>
          </a:p>
        </p:txBody>
      </p:sp>
      <p:sp>
        <p:nvSpPr>
          <p:cNvPr id="924675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631629" y="2004747"/>
            <a:ext cx="557966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685800" y="1493420"/>
            <a:ext cx="121030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 smtClean="0"/>
              <a:t>Stimuli (clicks)</a:t>
            </a:r>
            <a:endParaRPr lang="en-US" dirty="0"/>
          </a:p>
        </p:txBody>
      </p:sp>
      <p:sp>
        <p:nvSpPr>
          <p:cNvPr id="24" name="Text Box 22"/>
          <p:cNvSpPr txBox="1">
            <a:spLocks noChangeArrowheads="1"/>
          </p:cNvSpPr>
          <p:nvPr/>
        </p:nvSpPr>
        <p:spPr bwMode="auto">
          <a:xfrm>
            <a:off x="833752" y="3723717"/>
            <a:ext cx="914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/>
              <a:t>EEG</a:t>
            </a:r>
          </a:p>
        </p:txBody>
      </p:sp>
      <p:cxnSp>
        <p:nvCxnSpPr>
          <p:cNvPr id="28" name="Straight Connector 27"/>
          <p:cNvCxnSpPr/>
          <p:nvPr/>
        </p:nvCxnSpPr>
        <p:spPr bwMode="auto">
          <a:xfrm rot="16200000" flipH="1">
            <a:off x="1331266" y="4032939"/>
            <a:ext cx="4060673" cy="4290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29" name="Straight Connector 28"/>
          <p:cNvCxnSpPr/>
          <p:nvPr/>
        </p:nvCxnSpPr>
        <p:spPr bwMode="auto">
          <a:xfrm rot="16200000" flipH="1">
            <a:off x="1586810" y="4032940"/>
            <a:ext cx="4060673" cy="4290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30" name="Straight Connector 29"/>
          <p:cNvCxnSpPr/>
          <p:nvPr/>
        </p:nvCxnSpPr>
        <p:spPr bwMode="auto">
          <a:xfrm rot="16200000" flipH="1">
            <a:off x="1842354" y="4032941"/>
            <a:ext cx="4060673" cy="4290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31" name="Straight Connector 30"/>
          <p:cNvCxnSpPr/>
          <p:nvPr/>
        </p:nvCxnSpPr>
        <p:spPr bwMode="auto">
          <a:xfrm rot="16200000" flipH="1">
            <a:off x="2097898" y="4032942"/>
            <a:ext cx="4060673" cy="4290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32" name="Straight Connector 31"/>
          <p:cNvCxnSpPr/>
          <p:nvPr/>
        </p:nvCxnSpPr>
        <p:spPr bwMode="auto">
          <a:xfrm rot="16200000" flipH="1">
            <a:off x="2353442" y="4032943"/>
            <a:ext cx="4060673" cy="4290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33" name="Straight Connector 32"/>
          <p:cNvCxnSpPr/>
          <p:nvPr/>
        </p:nvCxnSpPr>
        <p:spPr bwMode="auto">
          <a:xfrm rot="16200000" flipH="1">
            <a:off x="2608986" y="4032944"/>
            <a:ext cx="4060673" cy="4290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34" name="Straight Connector 33"/>
          <p:cNvCxnSpPr/>
          <p:nvPr/>
        </p:nvCxnSpPr>
        <p:spPr bwMode="auto">
          <a:xfrm rot="16200000" flipH="1">
            <a:off x="2864530" y="4032945"/>
            <a:ext cx="4060673" cy="4290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35" name="Straight Connector 34"/>
          <p:cNvCxnSpPr/>
          <p:nvPr/>
        </p:nvCxnSpPr>
        <p:spPr bwMode="auto">
          <a:xfrm rot="16200000" flipH="1">
            <a:off x="3120074" y="4032946"/>
            <a:ext cx="4060673" cy="4290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36" name="Straight Connector 35"/>
          <p:cNvCxnSpPr/>
          <p:nvPr/>
        </p:nvCxnSpPr>
        <p:spPr bwMode="auto">
          <a:xfrm rot="16200000" flipH="1">
            <a:off x="3375618" y="4032947"/>
            <a:ext cx="4060673" cy="4290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37" name="Straight Connector 36"/>
          <p:cNvCxnSpPr/>
          <p:nvPr/>
        </p:nvCxnSpPr>
        <p:spPr bwMode="auto">
          <a:xfrm rot="16200000" flipH="1">
            <a:off x="3631162" y="4032948"/>
            <a:ext cx="4060673" cy="4290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38" name="Straight Connector 37"/>
          <p:cNvCxnSpPr/>
          <p:nvPr/>
        </p:nvCxnSpPr>
        <p:spPr bwMode="auto">
          <a:xfrm rot="16200000" flipH="1">
            <a:off x="3886706" y="4032949"/>
            <a:ext cx="4060673" cy="4290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39" name="Straight Connector 38"/>
          <p:cNvCxnSpPr/>
          <p:nvPr/>
        </p:nvCxnSpPr>
        <p:spPr bwMode="auto">
          <a:xfrm rot="16200000" flipH="1">
            <a:off x="4142250" y="4032950"/>
            <a:ext cx="4060673" cy="4290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40" name="Straight Connector 39"/>
          <p:cNvCxnSpPr/>
          <p:nvPr/>
        </p:nvCxnSpPr>
        <p:spPr bwMode="auto">
          <a:xfrm rot="16200000" flipH="1">
            <a:off x="4397794" y="4032951"/>
            <a:ext cx="4060673" cy="4290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43" name="Straight Connector 42"/>
          <p:cNvCxnSpPr/>
          <p:nvPr/>
        </p:nvCxnSpPr>
        <p:spPr bwMode="auto">
          <a:xfrm rot="16200000" flipH="1">
            <a:off x="4653338" y="4032951"/>
            <a:ext cx="4060673" cy="4290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097902" y="1649198"/>
            <a:ext cx="105153" cy="355549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3353744" y="1649198"/>
            <a:ext cx="105153" cy="355549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3609586" y="1649198"/>
            <a:ext cx="105153" cy="355549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3865428" y="1649198"/>
            <a:ext cx="105153" cy="355549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4121270" y="1649198"/>
            <a:ext cx="105153" cy="355549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4377112" y="1649198"/>
            <a:ext cx="105153" cy="355549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4632954" y="1649198"/>
            <a:ext cx="105153" cy="355549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4888796" y="1649198"/>
            <a:ext cx="105153" cy="355549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5144638" y="1649198"/>
            <a:ext cx="105153" cy="355549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5400480" y="1649198"/>
            <a:ext cx="105153" cy="355549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5656322" y="1649198"/>
            <a:ext cx="105153" cy="355549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5912164" y="1649198"/>
            <a:ext cx="105153" cy="355549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19"/>
          <p:cNvSpPr>
            <a:spLocks noChangeArrowheads="1"/>
          </p:cNvSpPr>
          <p:nvPr/>
        </p:nvSpPr>
        <p:spPr bwMode="auto">
          <a:xfrm>
            <a:off x="6168006" y="1649198"/>
            <a:ext cx="105153" cy="355549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20"/>
          <p:cNvSpPr>
            <a:spLocks noChangeArrowheads="1"/>
          </p:cNvSpPr>
          <p:nvPr/>
        </p:nvSpPr>
        <p:spPr bwMode="auto">
          <a:xfrm>
            <a:off x="6423848" y="1649198"/>
            <a:ext cx="105153" cy="355549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Rectangle 20"/>
          <p:cNvSpPr>
            <a:spLocks noChangeArrowheads="1"/>
          </p:cNvSpPr>
          <p:nvPr/>
        </p:nvSpPr>
        <p:spPr bwMode="auto">
          <a:xfrm>
            <a:off x="6679690" y="1649198"/>
            <a:ext cx="105153" cy="355549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Rectangle 20"/>
          <p:cNvSpPr>
            <a:spLocks noChangeArrowheads="1"/>
          </p:cNvSpPr>
          <p:nvPr/>
        </p:nvSpPr>
        <p:spPr bwMode="auto">
          <a:xfrm>
            <a:off x="6935528" y="1649198"/>
            <a:ext cx="105153" cy="355549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5" name="Straight Connector 44"/>
          <p:cNvCxnSpPr/>
          <p:nvPr/>
        </p:nvCxnSpPr>
        <p:spPr bwMode="auto">
          <a:xfrm rot="16200000" flipH="1">
            <a:off x="4908886" y="4032952"/>
            <a:ext cx="4060673" cy="4290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49" name="Straight Connector 48"/>
          <p:cNvCxnSpPr/>
          <p:nvPr/>
        </p:nvCxnSpPr>
        <p:spPr bwMode="auto">
          <a:xfrm rot="16200000" flipH="1">
            <a:off x="1073033" y="4032940"/>
            <a:ext cx="4060673" cy="4290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990" y="2828960"/>
            <a:ext cx="6032500" cy="2730500"/>
          </a:xfrm>
          <a:prstGeom prst="rect">
            <a:avLst/>
          </a:prstGeom>
        </p:spPr>
      </p:pic>
      <p:sp>
        <p:nvSpPr>
          <p:cNvPr id="41" name="Text Box 5"/>
          <p:cNvSpPr txBox="1">
            <a:spLocks noChangeArrowheads="1"/>
          </p:cNvSpPr>
          <p:nvPr/>
        </p:nvSpPr>
        <p:spPr bwMode="auto">
          <a:xfrm>
            <a:off x="409575" y="6243860"/>
            <a:ext cx="8404225" cy="40011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 smtClean="0"/>
              <a:t>SOA is constant, so the overlap is not temporally smeared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67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dirty="0" smtClean="0"/>
              <a:t>Steady-State ERPs</a:t>
            </a:r>
            <a:endParaRPr lang="en-US" dirty="0"/>
          </a:p>
        </p:txBody>
      </p:sp>
      <p:sp>
        <p:nvSpPr>
          <p:cNvPr id="924675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990" y="4008210"/>
            <a:ext cx="6032500" cy="2730500"/>
          </a:xfrm>
          <a:prstGeom prst="rect">
            <a:avLst/>
          </a:prstGeom>
        </p:spPr>
      </p:pic>
      <p:sp>
        <p:nvSpPr>
          <p:cNvPr id="41" name="Text Box 5"/>
          <p:cNvSpPr txBox="1">
            <a:spLocks noChangeArrowheads="1"/>
          </p:cNvSpPr>
          <p:nvPr/>
        </p:nvSpPr>
        <p:spPr bwMode="auto">
          <a:xfrm>
            <a:off x="475552" y="1328942"/>
            <a:ext cx="8404225" cy="255454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smtClean="0"/>
              <a:t>Advantage of Steady-State:</a:t>
            </a:r>
          </a:p>
          <a:p>
            <a:pPr>
              <a:spcBef>
                <a:spcPct val="50000"/>
              </a:spcBef>
            </a:pPr>
            <a:r>
              <a:rPr lang="en-US" dirty="0" smtClean="0"/>
              <a:t>You can quantify the amplitude of the signal by doing a Fourier transform and looking at the amplitude (or power) at the stimulation frequency</a:t>
            </a:r>
          </a:p>
          <a:p>
            <a:pPr>
              <a:spcBef>
                <a:spcPct val="50000"/>
              </a:spcBef>
            </a:pPr>
            <a:r>
              <a:rPr lang="en-US" dirty="0" smtClean="0"/>
              <a:t>Noise at other frequencies does not impact your amplitude/power measure, so the measure is extremely reliable with a relatively small amount of recording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176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62" y="225534"/>
            <a:ext cx="3963213" cy="6632466"/>
          </a:xfrm>
          <a:prstGeom prst="rect">
            <a:avLst/>
          </a:prstGeom>
        </p:spPr>
      </p:pic>
      <p:sp>
        <p:nvSpPr>
          <p:cNvPr id="49" name="Text Box 18"/>
          <p:cNvSpPr txBox="1">
            <a:spLocks noChangeArrowheads="1"/>
          </p:cNvSpPr>
          <p:nvPr/>
        </p:nvSpPr>
        <p:spPr bwMode="auto">
          <a:xfrm>
            <a:off x="0" y="0"/>
            <a:ext cx="2829403" cy="30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 smtClean="0"/>
              <a:t>Battista </a:t>
            </a:r>
            <a:r>
              <a:rPr lang="en-US" sz="1400" dirty="0" err="1" smtClean="0"/>
              <a:t>Azzena</a:t>
            </a:r>
            <a:r>
              <a:rPr lang="en-US" sz="1400" dirty="0" smtClean="0"/>
              <a:t> et al. </a:t>
            </a:r>
            <a:r>
              <a:rPr lang="en-US" sz="1400" dirty="0"/>
              <a:t>(</a:t>
            </a:r>
            <a:r>
              <a:rPr lang="en-US" sz="1400" dirty="0" smtClean="0"/>
              <a:t>1995)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1620" y="344232"/>
            <a:ext cx="3327704" cy="22315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6903" y="2599572"/>
            <a:ext cx="3810173" cy="4258428"/>
          </a:xfrm>
          <a:prstGeom prst="rect">
            <a:avLst/>
          </a:prstGeom>
        </p:spPr>
      </p:pic>
      <p:sp>
        <p:nvSpPr>
          <p:cNvPr id="8" name="Text Box 18"/>
          <p:cNvSpPr txBox="1">
            <a:spLocks noChangeArrowheads="1"/>
          </p:cNvSpPr>
          <p:nvPr/>
        </p:nvSpPr>
        <p:spPr bwMode="auto">
          <a:xfrm>
            <a:off x="6314597" y="0"/>
            <a:ext cx="2829403" cy="30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 err="1" smtClean="0"/>
              <a:t>Galambos</a:t>
            </a:r>
            <a:r>
              <a:rPr lang="en-US" sz="1400" dirty="0" smtClean="0"/>
              <a:t> et al. (1981)</a:t>
            </a:r>
            <a:endParaRPr lang="en-US" sz="1400" dirty="0"/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6051575" y="413546"/>
            <a:ext cx="1616155" cy="338554"/>
          </a:xfrm>
          <a:prstGeom prst="rect">
            <a:avLst/>
          </a:prstGeom>
          <a:noFill/>
          <a:ln w="19050" cap="sq" cmpd="sng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 smtClean="0"/>
              <a:t>Transient ERP</a:t>
            </a:r>
            <a:endParaRPr lang="en-US" sz="1600" dirty="0"/>
          </a:p>
        </p:txBody>
      </p:sp>
      <p:sp>
        <p:nvSpPr>
          <p:cNvPr id="10" name="Oval 9"/>
          <p:cNvSpPr/>
          <p:nvPr/>
        </p:nvSpPr>
        <p:spPr bwMode="auto">
          <a:xfrm>
            <a:off x="356086" y="3632277"/>
            <a:ext cx="830868" cy="403586"/>
          </a:xfrm>
          <a:prstGeom prst="ellipse">
            <a:avLst/>
          </a:prstGeom>
          <a:noFill/>
          <a:ln w="28575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38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77813"/>
            <a:ext cx="8686800" cy="1143000"/>
          </a:xfrm>
        </p:spPr>
        <p:txBody>
          <a:bodyPr/>
          <a:lstStyle/>
          <a:p>
            <a:r>
              <a:rPr lang="en-US"/>
              <a:t>Woody Filtering</a:t>
            </a:r>
          </a:p>
        </p:txBody>
      </p:sp>
      <p:sp>
        <p:nvSpPr>
          <p:cNvPr id="912387" name="Line 3"/>
          <p:cNvSpPr>
            <a:spLocks noChangeShapeType="1"/>
          </p:cNvSpPr>
          <p:nvPr/>
        </p:nvSpPr>
        <p:spPr bwMode="auto">
          <a:xfrm rot="5400000">
            <a:off x="4572000" y="-2667000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12392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68400" y="1454150"/>
            <a:ext cx="6604000" cy="52387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43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77813"/>
            <a:ext cx="8686800" cy="1143000"/>
          </a:xfrm>
        </p:spPr>
        <p:txBody>
          <a:bodyPr/>
          <a:lstStyle/>
          <a:p>
            <a:r>
              <a:rPr lang="en-US"/>
              <a:t>Woody Filtering</a:t>
            </a:r>
          </a:p>
        </p:txBody>
      </p:sp>
      <p:sp>
        <p:nvSpPr>
          <p:cNvPr id="914435" name="Line 3"/>
          <p:cNvSpPr>
            <a:spLocks noChangeShapeType="1"/>
          </p:cNvSpPr>
          <p:nvPr/>
        </p:nvSpPr>
        <p:spPr bwMode="auto">
          <a:xfrm rot="5400000">
            <a:off x="4572000" y="-2667000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4437" name="Text Box 5"/>
          <p:cNvSpPr txBox="1">
            <a:spLocks noChangeArrowheads="1"/>
          </p:cNvSpPr>
          <p:nvPr/>
        </p:nvSpPr>
        <p:spPr bwMode="auto">
          <a:xfrm>
            <a:off x="4413250" y="6553200"/>
            <a:ext cx="4730750" cy="30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/>
              <a:t>Johnson, </a:t>
            </a:r>
            <a:r>
              <a:rPr lang="en-US" sz="1400" dirty="0" err="1"/>
              <a:t>Pfefferbaum</a:t>
            </a:r>
            <a:r>
              <a:rPr lang="en-US" sz="1400" dirty="0"/>
              <a:t>, &amp; </a:t>
            </a:r>
            <a:r>
              <a:rPr lang="en-US" sz="1400" dirty="0" err="1"/>
              <a:t>Kopell</a:t>
            </a:r>
            <a:r>
              <a:rPr lang="en-US" sz="1400" dirty="0"/>
              <a:t> (1985)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84" y="1365249"/>
            <a:ext cx="8895572" cy="45817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7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dirty="0" smtClean="0"/>
              <a:t># of Trials and Statistical Power</a:t>
            </a:r>
            <a:endParaRPr lang="en-US" dirty="0"/>
          </a:p>
        </p:txBody>
      </p:sp>
      <p:sp>
        <p:nvSpPr>
          <p:cNvPr id="799747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57" y="1637959"/>
            <a:ext cx="8198790" cy="52200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70730" y="1754864"/>
            <a:ext cx="6976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Put resources into more trials when the single-trial EEG noise is large relative to other sources of variance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67364" y="5178686"/>
            <a:ext cx="6976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Put resources into more subjects when the single-trial EEG noise is small relative to other sources of variance</a:t>
            </a:r>
            <a:endParaRPr lang="en-US" dirty="0"/>
          </a:p>
        </p:txBody>
      </p:sp>
      <p:cxnSp>
        <p:nvCxnSpPr>
          <p:cNvPr id="3" name="Straight Arrow Connector 2"/>
          <p:cNvCxnSpPr>
            <a:stCxn id="6" idx="1"/>
          </p:cNvCxnSpPr>
          <p:nvPr/>
        </p:nvCxnSpPr>
        <p:spPr bwMode="auto">
          <a:xfrm flipH="1" flipV="1">
            <a:off x="1891267" y="4542088"/>
            <a:ext cx="276097" cy="990541"/>
          </a:xfrm>
          <a:prstGeom prst="straightConnector1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 flipH="1" flipV="1">
            <a:off x="2029316" y="2774953"/>
            <a:ext cx="151853" cy="2761149"/>
          </a:xfrm>
          <a:prstGeom prst="straightConnector1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flipH="1">
            <a:off x="4514192" y="2485033"/>
            <a:ext cx="1104390" cy="2029443"/>
          </a:xfrm>
          <a:prstGeom prst="straightConnector1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859633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7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dirty="0" smtClean="0"/>
              <a:t># of Trials and Statistical Power</a:t>
            </a:r>
            <a:endParaRPr lang="en-US" dirty="0"/>
          </a:p>
        </p:txBody>
      </p:sp>
      <p:sp>
        <p:nvSpPr>
          <p:cNvPr id="799747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974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60363" y="1555896"/>
            <a:ext cx="8499387" cy="4558154"/>
          </a:xfrm>
        </p:spPr>
        <p:txBody>
          <a:bodyPr/>
          <a:lstStyle/>
          <a:p>
            <a:r>
              <a:rPr lang="en-US" dirty="0" smtClean="0"/>
              <a:t>For my lab’s basic science research, we usually run 10-20 subjects with the following number of trials:</a:t>
            </a:r>
          </a:p>
          <a:p>
            <a:pPr lvl="1"/>
            <a:r>
              <a:rPr lang="en-US" dirty="0" smtClean="0"/>
              <a:t>P1: 300-400 trials/condition</a:t>
            </a:r>
          </a:p>
          <a:p>
            <a:pPr lvl="1"/>
            <a:r>
              <a:rPr lang="en-US" dirty="0" smtClean="0"/>
              <a:t>N2pc: 150-200 trials/condition</a:t>
            </a:r>
          </a:p>
          <a:p>
            <a:pPr lvl="1"/>
            <a:r>
              <a:rPr lang="en-US" dirty="0" smtClean="0"/>
              <a:t>P3/N400: 30-50 trials/condition</a:t>
            </a:r>
          </a:p>
          <a:p>
            <a:r>
              <a:rPr lang="en-US" dirty="0" smtClean="0"/>
              <a:t>We </a:t>
            </a:r>
            <a:r>
              <a:rPr lang="en-US" smtClean="0"/>
              <a:t>try to double </a:t>
            </a:r>
            <a:r>
              <a:rPr lang="en-US" dirty="0" smtClean="0"/>
              <a:t>this for studies of schizophrenia</a:t>
            </a:r>
          </a:p>
        </p:txBody>
      </p:sp>
    </p:spTree>
    <p:extLst>
      <p:ext uri="{BB962C8B-B14F-4D97-AF65-F5344CB8AC3E}">
        <p14:creationId xmlns:p14="http://schemas.microsoft.com/office/powerpoint/2010/main" val="1498268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4200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68438" y="762000"/>
            <a:ext cx="5953125" cy="59213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904201" name="Text Box 9"/>
          <p:cNvSpPr txBox="1">
            <a:spLocks noChangeArrowheads="1"/>
          </p:cNvSpPr>
          <p:nvPr/>
        </p:nvSpPr>
        <p:spPr bwMode="auto">
          <a:xfrm>
            <a:off x="1901825" y="271463"/>
            <a:ext cx="2044700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Individual Trials</a:t>
            </a:r>
          </a:p>
        </p:txBody>
      </p:sp>
      <p:sp>
        <p:nvSpPr>
          <p:cNvPr id="904202" name="Text Box 10"/>
          <p:cNvSpPr txBox="1">
            <a:spLocks noChangeArrowheads="1"/>
          </p:cNvSpPr>
          <p:nvPr/>
        </p:nvSpPr>
        <p:spPr bwMode="auto">
          <a:xfrm>
            <a:off x="5038725" y="271463"/>
            <a:ext cx="2008188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Averaged Data</a:t>
            </a:r>
          </a:p>
        </p:txBody>
      </p:sp>
      <p:sp>
        <p:nvSpPr>
          <p:cNvPr id="5" name="Oval 4"/>
          <p:cNvSpPr/>
          <p:nvPr/>
        </p:nvSpPr>
        <p:spPr bwMode="auto">
          <a:xfrm>
            <a:off x="4784110" y="5518151"/>
            <a:ext cx="711595" cy="700718"/>
          </a:xfrm>
          <a:prstGeom prst="ellipse">
            <a:avLst/>
          </a:prstGeom>
          <a:noFill/>
          <a:ln w="28575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08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5583286" y="5518151"/>
            <a:ext cx="711595" cy="700718"/>
          </a:xfrm>
          <a:prstGeom prst="ellipse">
            <a:avLst/>
          </a:prstGeom>
          <a:noFill/>
          <a:ln w="28575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0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79696" y="4686048"/>
            <a:ext cx="3711243" cy="707886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Look at </a:t>
            </a:r>
            <a:r>
              <a:rPr lang="en-US" dirty="0" err="1" smtClean="0"/>
              <a:t>prestimulus</a:t>
            </a:r>
            <a:r>
              <a:rPr lang="en-US" dirty="0" smtClean="0"/>
              <a:t> baseline to see noise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359" y="2581398"/>
            <a:ext cx="1795641" cy="18586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730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9731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Individual Differences</a:t>
            </a:r>
          </a:p>
        </p:txBody>
      </p:sp>
      <p:pic>
        <p:nvPicPr>
          <p:cNvPr id="96973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6825" y="1447800"/>
            <a:ext cx="6604000" cy="5257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6" name="Oval 5"/>
          <p:cNvSpPr/>
          <p:nvPr/>
        </p:nvSpPr>
        <p:spPr bwMode="auto">
          <a:xfrm>
            <a:off x="6991272" y="1922395"/>
            <a:ext cx="594258" cy="967024"/>
          </a:xfrm>
          <a:prstGeom prst="ellipse">
            <a:avLst/>
          </a:prstGeom>
          <a:noFill/>
          <a:ln w="25400" cap="sq" cmpd="sng" algn="ctr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33373" y="2205168"/>
            <a:ext cx="1012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Illusion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778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177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Individual Differences</a:t>
            </a:r>
          </a:p>
        </p:txBody>
      </p:sp>
      <p:pic>
        <p:nvPicPr>
          <p:cNvPr id="97178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5325" y="2154238"/>
            <a:ext cx="7747000" cy="25527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971781" name="Text Box 5"/>
          <p:cNvSpPr txBox="1">
            <a:spLocks noChangeArrowheads="1"/>
          </p:cNvSpPr>
          <p:nvPr/>
        </p:nvSpPr>
        <p:spPr bwMode="auto">
          <a:xfrm>
            <a:off x="1902404" y="5076740"/>
            <a:ext cx="4876800" cy="7016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Good reproducibility across sessions (assuming adequate # of trials)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778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177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Explaining Individual </a:t>
            </a:r>
            <a:r>
              <a:rPr lang="en-US" dirty="0"/>
              <a:t>Differences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482" y="1767548"/>
            <a:ext cx="4363725" cy="461691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2483987" y="1941486"/>
            <a:ext cx="362830" cy="4548403"/>
          </a:xfrm>
          <a:prstGeom prst="rect">
            <a:avLst/>
          </a:prstGeom>
          <a:solidFill>
            <a:srgbClr val="FFFF00">
              <a:alpha val="28000"/>
            </a:srgbClr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52056" y="1696786"/>
            <a:ext cx="263918" cy="193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P2</a:t>
            </a: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586" y="1731303"/>
            <a:ext cx="2331720" cy="25031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8497" y="4209251"/>
            <a:ext cx="2331720" cy="2514600"/>
          </a:xfrm>
          <a:prstGeom prst="rect">
            <a:avLst/>
          </a:prstGeom>
        </p:spPr>
      </p:pic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1159847" y="1080871"/>
            <a:ext cx="7268960" cy="40011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/>
              <a:t>How could a component be negative for one subject?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alance">
  <a:themeElements>
    <a:clrScheme name="Balance 10">
      <a:dk1>
        <a:srgbClr val="000000"/>
      </a:dk1>
      <a:lt1>
        <a:srgbClr val="FFFFFF"/>
      </a:lt1>
      <a:dk2>
        <a:srgbClr val="000000"/>
      </a:dk2>
      <a:lt2>
        <a:srgbClr val="B8B8B8"/>
      </a:lt2>
      <a:accent1>
        <a:srgbClr val="E5E5FF"/>
      </a:accent1>
      <a:accent2>
        <a:srgbClr val="79CD6B"/>
      </a:accent2>
      <a:accent3>
        <a:srgbClr val="FFFFFF"/>
      </a:accent3>
      <a:accent4>
        <a:srgbClr val="000000"/>
      </a:accent4>
      <a:accent5>
        <a:srgbClr val="F0F0FF"/>
      </a:accent5>
      <a:accent6>
        <a:srgbClr val="6DBA60"/>
      </a:accent6>
      <a:hlink>
        <a:srgbClr val="4477DE"/>
      </a:hlink>
      <a:folHlink>
        <a:srgbClr val="65498F"/>
      </a:folHlink>
    </a:clrScheme>
    <a:fontScheme name="Balance">
      <a:majorFont>
        <a:latin typeface="Geneva"/>
        <a:ea typeface=""/>
        <a:cs typeface=""/>
      </a:majorFont>
      <a:minorFont>
        <a:latin typeface="Gene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eneva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eneva" pitchFamily="-112" charset="0"/>
          </a:defRPr>
        </a:defPPr>
      </a:lstStyle>
    </a:lnDef>
  </a:objectDefaults>
  <a:extraClrSchemeLst>
    <a:extraClrScheme>
      <a:clrScheme name="Balance 1">
        <a:dk1>
          <a:srgbClr val="663300"/>
        </a:dk1>
        <a:lt1>
          <a:srgbClr val="FFFFFF"/>
        </a:lt1>
        <a:dk2>
          <a:srgbClr val="996600"/>
        </a:dk2>
        <a:lt2>
          <a:srgbClr val="DBBD71"/>
        </a:lt2>
        <a:accent1>
          <a:srgbClr val="3C2800"/>
        </a:accent1>
        <a:accent2>
          <a:srgbClr val="808000"/>
        </a:accent2>
        <a:accent3>
          <a:srgbClr val="CAB8AA"/>
        </a:accent3>
        <a:accent4>
          <a:srgbClr val="DADADA"/>
        </a:accent4>
        <a:accent5>
          <a:srgbClr val="AFACAA"/>
        </a:accent5>
        <a:accent6>
          <a:srgbClr val="737300"/>
        </a:accent6>
        <a:hlink>
          <a:srgbClr val="FF9900"/>
        </a:hlink>
        <a:folHlink>
          <a:srgbClr val="CCA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2">
        <a:dk1>
          <a:srgbClr val="660000"/>
        </a:dk1>
        <a:lt1>
          <a:srgbClr val="FFFFFF"/>
        </a:lt1>
        <a:dk2>
          <a:srgbClr val="800000"/>
        </a:dk2>
        <a:lt2>
          <a:srgbClr val="FFFFCC"/>
        </a:lt2>
        <a:accent1>
          <a:srgbClr val="4000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AFAAAA"/>
        </a:accent5>
        <a:accent6>
          <a:srgbClr val="AC6D56"/>
        </a:accent6>
        <a:hlink>
          <a:srgbClr val="FFFF99"/>
        </a:hlink>
        <a:folHlink>
          <a:srgbClr val="E5B32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3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2EB62E"/>
        </a:accent1>
        <a:accent2>
          <a:srgbClr val="527C3A"/>
        </a:accent2>
        <a:accent3>
          <a:srgbClr val="B2B9AC"/>
        </a:accent3>
        <a:accent4>
          <a:srgbClr val="DADADA"/>
        </a:accent4>
        <a:accent5>
          <a:srgbClr val="ADD7AD"/>
        </a:accent5>
        <a:accent6>
          <a:srgbClr val="497034"/>
        </a:accent6>
        <a:hlink>
          <a:srgbClr val="DDD8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4">
        <a:dk1>
          <a:srgbClr val="005A58"/>
        </a:dk1>
        <a:lt1>
          <a:srgbClr val="FFFFFF"/>
        </a:lt1>
        <a:dk2>
          <a:srgbClr val="00716E"/>
        </a:dk2>
        <a:lt2>
          <a:srgbClr val="FFFF99"/>
        </a:lt2>
        <a:accent1>
          <a:srgbClr val="00403E"/>
        </a:accent1>
        <a:accent2>
          <a:srgbClr val="6D6FC7"/>
        </a:accent2>
        <a:accent3>
          <a:srgbClr val="AABBBA"/>
        </a:accent3>
        <a:accent4>
          <a:srgbClr val="DADADA"/>
        </a:accent4>
        <a:accent5>
          <a:srgbClr val="AAAFAF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5">
        <a:dk1>
          <a:srgbClr val="003366"/>
        </a:dk1>
        <a:lt1>
          <a:srgbClr val="FFFFFF"/>
        </a:lt1>
        <a:dk2>
          <a:srgbClr val="2B5481"/>
        </a:dk2>
        <a:lt2>
          <a:srgbClr val="E5FFFF"/>
        </a:lt2>
        <a:accent1>
          <a:srgbClr val="336699"/>
        </a:accent1>
        <a:accent2>
          <a:srgbClr val="00B000"/>
        </a:accent2>
        <a:accent3>
          <a:srgbClr val="ACB3C1"/>
        </a:accent3>
        <a:accent4>
          <a:srgbClr val="DADADA"/>
        </a:accent4>
        <a:accent5>
          <a:srgbClr val="ADB8CA"/>
        </a:accent5>
        <a:accent6>
          <a:srgbClr val="009F00"/>
        </a:accent6>
        <a:hlink>
          <a:srgbClr val="00CCFF"/>
        </a:hlink>
        <a:folHlink>
          <a:srgbClr val="B5FFF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6">
        <a:dk1>
          <a:srgbClr val="2F2D25"/>
        </a:dk1>
        <a:lt1>
          <a:srgbClr val="FFFFFF"/>
        </a:lt1>
        <a:dk2>
          <a:srgbClr val="656151"/>
        </a:dk2>
        <a:lt2>
          <a:srgbClr val="FFFFCC"/>
        </a:lt2>
        <a:accent1>
          <a:srgbClr val="818173"/>
        </a:accent1>
        <a:accent2>
          <a:srgbClr val="809EA8"/>
        </a:accent2>
        <a:accent3>
          <a:srgbClr val="B8B7B3"/>
        </a:accent3>
        <a:accent4>
          <a:srgbClr val="DADADA"/>
        </a:accent4>
        <a:accent5>
          <a:srgbClr val="C1C1BC"/>
        </a:accent5>
        <a:accent6>
          <a:srgbClr val="738F98"/>
        </a:accent6>
        <a:hlink>
          <a:srgbClr val="E2C86A"/>
        </a:hlink>
        <a:folHlink>
          <a:srgbClr val="B7B6A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7">
        <a:dk1>
          <a:srgbClr val="B4AF80"/>
        </a:dk1>
        <a:lt1>
          <a:srgbClr val="FFFFFF"/>
        </a:lt1>
        <a:dk2>
          <a:srgbClr val="C8C6A2"/>
        </a:dk2>
        <a:lt2>
          <a:srgbClr val="827F4C"/>
        </a:lt2>
        <a:accent1>
          <a:srgbClr val="7C784E"/>
        </a:accent1>
        <a:accent2>
          <a:srgbClr val="A2A4AC"/>
        </a:accent2>
        <a:accent3>
          <a:srgbClr val="E0DFCE"/>
        </a:accent3>
        <a:accent4>
          <a:srgbClr val="DADADA"/>
        </a:accent4>
        <a:accent5>
          <a:srgbClr val="BFBEB2"/>
        </a:accent5>
        <a:accent6>
          <a:srgbClr val="92949B"/>
        </a:accent6>
        <a:hlink>
          <a:srgbClr val="33CCCC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8">
        <a:dk1>
          <a:srgbClr val="000000"/>
        </a:dk1>
        <a:lt1>
          <a:srgbClr val="DDDDDD"/>
        </a:lt1>
        <a:dk2>
          <a:srgbClr val="000000"/>
        </a:dk2>
        <a:lt2>
          <a:srgbClr val="B8B7D1"/>
        </a:lt2>
        <a:accent1>
          <a:srgbClr val="F1F0F4"/>
        </a:accent1>
        <a:accent2>
          <a:srgbClr val="C1BCFC"/>
        </a:accent2>
        <a:accent3>
          <a:srgbClr val="EBEBEB"/>
        </a:accent3>
        <a:accent4>
          <a:srgbClr val="000000"/>
        </a:accent4>
        <a:accent5>
          <a:srgbClr val="F7F6F8"/>
        </a:accent5>
        <a:accent6>
          <a:srgbClr val="AFAAE4"/>
        </a:accent6>
        <a:hlink>
          <a:srgbClr val="5454C6"/>
        </a:hlink>
        <a:folHlink>
          <a:srgbClr val="6A6F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lance 9">
        <a:dk1>
          <a:srgbClr val="000000"/>
        </a:dk1>
        <a:lt1>
          <a:srgbClr val="FFFFFF"/>
        </a:lt1>
        <a:dk2>
          <a:srgbClr val="00A29E"/>
        </a:dk2>
        <a:lt2>
          <a:srgbClr val="CBCBCB"/>
        </a:lt2>
        <a:accent1>
          <a:srgbClr val="E5E5FF"/>
        </a:accent1>
        <a:accent2>
          <a:srgbClr val="79CD6B"/>
        </a:accent2>
        <a:accent3>
          <a:srgbClr val="FFFFFF"/>
        </a:accent3>
        <a:accent4>
          <a:srgbClr val="000000"/>
        </a:accent4>
        <a:accent5>
          <a:srgbClr val="F0F0FF"/>
        </a:accent5>
        <a:accent6>
          <a:srgbClr val="6DBA60"/>
        </a:accent6>
        <a:hlink>
          <a:srgbClr val="4477DE"/>
        </a:hlink>
        <a:folHlink>
          <a:srgbClr val="65498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lance 10">
        <a:dk1>
          <a:srgbClr val="000000"/>
        </a:dk1>
        <a:lt1>
          <a:srgbClr val="FFFFFF"/>
        </a:lt1>
        <a:dk2>
          <a:srgbClr val="000000"/>
        </a:dk2>
        <a:lt2>
          <a:srgbClr val="B8B8B8"/>
        </a:lt2>
        <a:accent1>
          <a:srgbClr val="E5E5FF"/>
        </a:accent1>
        <a:accent2>
          <a:srgbClr val="79CD6B"/>
        </a:accent2>
        <a:accent3>
          <a:srgbClr val="FFFFFF"/>
        </a:accent3>
        <a:accent4>
          <a:srgbClr val="000000"/>
        </a:accent4>
        <a:accent5>
          <a:srgbClr val="F0F0FF"/>
        </a:accent5>
        <a:accent6>
          <a:srgbClr val="6DBA60"/>
        </a:accent6>
        <a:hlink>
          <a:srgbClr val="4477DE"/>
        </a:hlink>
        <a:folHlink>
          <a:srgbClr val="65498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5198</TotalTime>
  <Words>3312</Words>
  <Application>Microsoft Macintosh PowerPoint</Application>
  <PresentationFormat>On-screen Show (4:3)</PresentationFormat>
  <Paragraphs>240</Paragraphs>
  <Slides>36</Slides>
  <Notes>36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Balance</vt:lpstr>
      <vt:lpstr>The ERP Boot Camp</vt:lpstr>
      <vt:lpstr>Averaging and S/N Ratio</vt:lpstr>
      <vt:lpstr># of Trials and Statistical Power</vt:lpstr>
      <vt:lpstr># of Trials and Statistical Power</vt:lpstr>
      <vt:lpstr># of Trials and Statistical Power</vt:lpstr>
      <vt:lpstr>PowerPoint Presentation</vt:lpstr>
      <vt:lpstr>Individual Differences</vt:lpstr>
      <vt:lpstr>Individual Differences</vt:lpstr>
      <vt:lpstr>Explaining Individual Differences</vt:lpstr>
      <vt:lpstr>Individual Differences</vt:lpstr>
      <vt:lpstr>Key Assumption of Averaging</vt:lpstr>
      <vt:lpstr>Latency Jitter</vt:lpstr>
      <vt:lpstr>Example of Latency Variability</vt:lpstr>
      <vt:lpstr>Example of Latency Variability</vt:lpstr>
      <vt:lpstr>Latency Jitter &amp; Convolution</vt:lpstr>
      <vt:lpstr>RT Distributions</vt:lpstr>
      <vt:lpstr>RT Distributions</vt:lpstr>
      <vt:lpstr>P3 Latency Distribution</vt:lpstr>
      <vt:lpstr>Averaging &amp; Convolution</vt:lpstr>
      <vt:lpstr>Averaging &amp; Convolution</vt:lpstr>
      <vt:lpstr>Averaging &amp; Convolution</vt:lpstr>
      <vt:lpstr>Averaging &amp; Convolution</vt:lpstr>
      <vt:lpstr>Averaging &amp; Convolution</vt:lpstr>
      <vt:lpstr>The Overlap Problem</vt:lpstr>
      <vt:lpstr>PowerPoint Presentation</vt:lpstr>
      <vt:lpstr>Convolution &amp; Filtering</vt:lpstr>
      <vt:lpstr>PowerPoint Presentation</vt:lpstr>
      <vt:lpstr>Convolution &amp; Filtering</vt:lpstr>
      <vt:lpstr>Convolution &amp; Filtering</vt:lpstr>
      <vt:lpstr>When Overlap is Not a Problem</vt:lpstr>
      <vt:lpstr>Overlap Distorts Scalp Distribution</vt:lpstr>
      <vt:lpstr>Steady-State ERPs</vt:lpstr>
      <vt:lpstr>Steady-State ERPs</vt:lpstr>
      <vt:lpstr>PowerPoint Presentation</vt:lpstr>
      <vt:lpstr>Woody Filtering</vt:lpstr>
      <vt:lpstr>Woody Filtering</vt:lpstr>
    </vt:vector>
  </TitlesOfParts>
  <Company>University of Iowa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ERP Boot Camp Lecture #4</dc:title>
  <cp:lastModifiedBy>Steve Luck</cp:lastModifiedBy>
  <cp:revision>263</cp:revision>
  <cp:lastPrinted>2013-07-01T00:23:50Z</cp:lastPrinted>
  <dcterms:created xsi:type="dcterms:W3CDTF">2011-11-10T19:36:04Z</dcterms:created>
  <dcterms:modified xsi:type="dcterms:W3CDTF">2015-07-23T17:29:39Z</dcterms:modified>
</cp:coreProperties>
</file>